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1780" r:id="rId3"/>
    <p:sldId id="1785" r:id="rId4"/>
    <p:sldId id="337" r:id="rId5"/>
    <p:sldId id="1655" r:id="rId6"/>
    <p:sldId id="1341" r:id="rId7"/>
    <p:sldId id="1797" r:id="rId8"/>
    <p:sldId id="1630" r:id="rId9"/>
    <p:sldId id="1820" r:id="rId10"/>
    <p:sldId id="1672" r:id="rId11"/>
    <p:sldId id="17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2" autoAdjust="0"/>
    <p:restoredTop sz="94660"/>
  </p:normalViewPr>
  <p:slideViewPr>
    <p:cSldViewPr snapToGrid="0">
      <p:cViewPr varScale="1">
        <p:scale>
          <a:sx n="58" d="100"/>
          <a:sy n="58" d="100"/>
        </p:scale>
        <p:origin x="4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2E7A7-342F-44EC-B09D-8057B5F1BC10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F8ECC-7E52-4682-BB50-27A0544C62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546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44000" y="493713"/>
            <a:ext cx="2360613" cy="1327150"/>
          </a:xfrm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55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44000" y="493713"/>
            <a:ext cx="2360613" cy="1327150"/>
          </a:xfrm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678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44000" y="493713"/>
            <a:ext cx="2360613" cy="1327150"/>
          </a:xfrm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65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7"/>
          <p:cNvSpPr txBox="1">
            <a:spLocks noGrp="1" noChangeArrowheads="1"/>
          </p:cNvSpPr>
          <p:nvPr/>
        </p:nvSpPr>
        <p:spPr bwMode="auto">
          <a:xfrm>
            <a:off x="6209364" y="8446808"/>
            <a:ext cx="4750785" cy="44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353" tIns="54176" rIns="108353" bIns="5417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891814" fontAlgn="base">
              <a:spcBef>
                <a:spcPct val="0"/>
              </a:spcBef>
              <a:spcAft>
                <a:spcPct val="0"/>
              </a:spcAft>
              <a:defRPr/>
            </a:pPr>
            <a:fld id="{F4FEDD6E-F8F1-48BA-90DD-93562BA5CCC8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pPr algn="r" defTabSz="891814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6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13063" y="993775"/>
            <a:ext cx="4768850" cy="2682875"/>
          </a:xfrm>
          <a:ln/>
        </p:spPr>
      </p:sp>
      <p:sp>
        <p:nvSpPr>
          <p:cNvPr id="146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869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7" name="Rectangle 7"/>
          <p:cNvSpPr txBox="1">
            <a:spLocks noGrp="1" noChangeArrowheads="1"/>
          </p:cNvSpPr>
          <p:nvPr/>
        </p:nvSpPr>
        <p:spPr bwMode="auto">
          <a:xfrm>
            <a:off x="5631817" y="7776214"/>
            <a:ext cx="4304983" cy="41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555" tIns="51279" rIns="102555" bIns="512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4E90E59-0A46-42F6-ADFA-35447A902A31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67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05088" y="914400"/>
            <a:ext cx="4387850" cy="2468563"/>
          </a:xfrm>
          <a:ln/>
        </p:spPr>
      </p:sp>
      <p:sp>
        <p:nvSpPr>
          <p:cNvPr id="2672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253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013">
              <a:defRPr/>
            </a:pPr>
            <a:r>
              <a:rPr lang="en-GB" sz="1300" dirty="0">
                <a:solidFill>
                  <a:srgbClr val="FFFF00"/>
                </a:solidFill>
                <a:cs typeface="Arial" charset="0"/>
              </a:rPr>
              <a:t>6m </a:t>
            </a:r>
            <a:r>
              <a:rPr lang="en-GB" sz="1300" dirty="0" err="1">
                <a:solidFill>
                  <a:srgbClr val="FFFF00"/>
                </a:solidFill>
                <a:cs typeface="Arial" charset="0"/>
              </a:rPr>
              <a:t>Rapide</a:t>
            </a:r>
            <a:r>
              <a:rPr lang="en-GB" sz="1300" dirty="0">
                <a:solidFill>
                  <a:srgbClr val="FFFF00"/>
                </a:solidFill>
                <a:cs typeface="Arial" charset="0"/>
              </a:rPr>
              <a:t>/Deere 8430 on 650/85-R38 &amp; 600/70-R30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013">
              <a:defRPr/>
            </a:pPr>
            <a:fld id="{64BF8DA8-46C1-4520-BBD2-6E18E1ACF4B8}" type="slidenum">
              <a:rPr lang="en-GB" sz="1400">
                <a:solidFill>
                  <a:prstClr val="black"/>
                </a:solidFill>
                <a:latin typeface="Calibri" panose="020F0502020204030204"/>
              </a:rPr>
              <a:pPr defTabSz="966013">
                <a:defRPr/>
              </a:pPr>
              <a:t>5</a:t>
            </a:fld>
            <a:endParaRPr lang="en-GB" sz="1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41897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5897563" y="615950"/>
            <a:ext cx="2951162" cy="1660525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84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ROOT/METAL SYNERGIES; “LESS IS MORE”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B3CF0-80E7-4886-90A2-A94897FF5A7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240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7"/>
          <p:cNvSpPr txBox="1">
            <a:spLocks noGrp="1" noChangeArrowheads="1"/>
          </p:cNvSpPr>
          <p:nvPr/>
        </p:nvSpPr>
        <p:spPr bwMode="auto">
          <a:xfrm>
            <a:off x="12111762" y="4187856"/>
            <a:ext cx="9266707" cy="22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420" tIns="54209" rIns="108420" bIns="5420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66612" fontAlgn="base">
              <a:spcBef>
                <a:spcPct val="0"/>
              </a:spcBef>
              <a:spcAft>
                <a:spcPct val="0"/>
              </a:spcAft>
              <a:defRPr/>
            </a:pPr>
            <a:fld id="{55BEEF2E-3F57-48D4-AC68-C1A8BC17383E}" type="slidenum">
              <a:rPr lang="en-US" altLang="en-US" sz="1300">
                <a:solidFill>
                  <a:srgbClr val="000000"/>
                </a:solidFill>
                <a:cs typeface="Arial" panose="020B0604020202020204" pitchFamily="34" charset="0"/>
              </a:rPr>
              <a:pPr algn="r" defTabSz="966612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en-US" sz="13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2100" name="Rectangle 7"/>
          <p:cNvSpPr txBox="1">
            <a:spLocks noGrp="1" noChangeArrowheads="1"/>
          </p:cNvSpPr>
          <p:nvPr/>
        </p:nvSpPr>
        <p:spPr bwMode="auto">
          <a:xfrm>
            <a:off x="12111762" y="4187856"/>
            <a:ext cx="9266707" cy="22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420" tIns="54209" rIns="108420" bIns="5420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66612" fontAlgn="base">
              <a:spcBef>
                <a:spcPct val="0"/>
              </a:spcBef>
              <a:spcAft>
                <a:spcPct val="0"/>
              </a:spcAft>
              <a:defRPr/>
            </a:pPr>
            <a:fld id="{F401775A-0CA5-4B32-BF21-F1C9CAA7A22E}" type="slidenum">
              <a:rPr lang="en-US" altLang="en-US" sz="1300">
                <a:solidFill>
                  <a:srgbClr val="000000"/>
                </a:solidFill>
                <a:cs typeface="Arial" panose="020B0604020202020204" pitchFamily="34" charset="0"/>
              </a:rPr>
              <a:pPr algn="r" defTabSz="966612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en-US" sz="13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21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8763" y="493713"/>
            <a:ext cx="2362200" cy="1328737"/>
          </a:xfrm>
          <a:ln/>
        </p:spPr>
      </p:sp>
      <p:sp>
        <p:nvSpPr>
          <p:cNvPr id="1321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795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7"/>
          <p:cNvSpPr txBox="1">
            <a:spLocks noGrp="1" noChangeArrowheads="1"/>
          </p:cNvSpPr>
          <p:nvPr/>
        </p:nvSpPr>
        <p:spPr bwMode="auto">
          <a:xfrm>
            <a:off x="8115838" y="5394018"/>
            <a:ext cx="6209426" cy="28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564" tIns="51281" rIns="102564" bIns="5128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BEEF2E-3F57-48D4-AC68-C1A8BC17383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2100" name="Rectangle 7"/>
          <p:cNvSpPr txBox="1">
            <a:spLocks noGrp="1" noChangeArrowheads="1"/>
          </p:cNvSpPr>
          <p:nvPr/>
        </p:nvSpPr>
        <p:spPr bwMode="auto">
          <a:xfrm>
            <a:off x="8115838" y="5394018"/>
            <a:ext cx="6209426" cy="28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564" tIns="51281" rIns="102564" bIns="5128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01775A-0CA5-4B32-BF21-F1C9CAA7A22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21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400675" y="635000"/>
            <a:ext cx="3041650" cy="1711325"/>
          </a:xfrm>
          <a:ln/>
        </p:spPr>
      </p:sp>
      <p:sp>
        <p:nvSpPr>
          <p:cNvPr id="1321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590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B1C1D-63F8-431D-BFCE-4A3CD26CE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159FCE-6406-4020-BF9D-D252B0C39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E20EF-CF6B-4AA6-AB1B-86C936EA6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B2E-20F2-4247-89DB-3EB5CBC614F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9C6F8-E44E-4F84-B16F-067BE40A3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3D6DC-56B4-4977-88A3-8E5059071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A05E-D737-458E-850C-9A1713EE5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04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A3C6F-D027-479A-BC69-83DFB6D42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0CA784-9FCB-4EBB-AF30-3BB37B043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01B3F-5D32-4AB0-9104-DF8BDD1A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B2E-20F2-4247-89DB-3EB5CBC614F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CA87D-D389-4050-8A6C-8ED068E24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ACDC1-DE08-4044-A3F7-70E3EDBD7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A05E-D737-458E-850C-9A1713EE5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73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8EF1D9-29E0-4491-BB9C-D5B774C580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A5F87-8F84-4C55-A0E4-1E9B07AE2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2E3F-3455-4586-A80A-EB17367E8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B2E-20F2-4247-89DB-3EB5CBC614F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55538-5FCC-4425-8345-7655390B5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F24D4-F4BF-49F3-81E3-85A1D15B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A05E-D737-458E-850C-9A1713EE5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91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00151" y="115888"/>
            <a:ext cx="10033000" cy="5762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19667" y="908050"/>
            <a:ext cx="5384800" cy="238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07667" y="908050"/>
            <a:ext cx="5384800" cy="238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19667" y="3448050"/>
            <a:ext cx="5384800" cy="2389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07667" y="3448050"/>
            <a:ext cx="5384800" cy="2389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33120"/>
      </p:ext>
    </p:extLst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4CE0-5ED1-41F4-A690-B803B03DD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C5847-532B-46B2-B14C-3DB4180C5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E2D8-DBB7-431C-9D33-8B6CF6BC7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B2E-20F2-4247-89DB-3EB5CBC614F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8980E-5E54-4657-BD54-BFD390B27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CCB68-83D0-46B5-9CD8-65A4BD61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A05E-D737-458E-850C-9A1713EE5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343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2ECA4-F4C2-4863-8E49-24D8B931E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605B0-20B5-45ED-ACC5-D466A8636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24840-F213-4874-BF64-ABBA53D93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B2E-20F2-4247-89DB-3EB5CBC614F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7852E-CFC7-4FE9-A993-C80E4ECC2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FE722-4681-498E-B22D-AE952230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A05E-D737-458E-850C-9A1713EE5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947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EE5FB-64B9-4C6D-B258-9C4F839D8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DB086-EBF6-4CEB-B8A5-86773D3B13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B6215-6E08-45BA-8BC3-287E611B1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6D57B-C6EA-4919-BD0B-B9F6A523E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B2E-20F2-4247-89DB-3EB5CBC614F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684C7-7932-4577-B090-EA2C0EC38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86211-90C5-4AC4-B1B6-FF817D2E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A05E-D737-458E-850C-9A1713EE5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86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0C6EF-55C3-424D-8BC5-4009BE1E5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392F1-AA41-48C9-B9D6-06189B8EA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0440CD-8880-4754-82FC-805E34988C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7127DD-B33F-40C9-BBDD-86D7FDC14E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4F8AD9-37AB-44DB-AEAA-85F9F431F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BD047F-06A5-4CC6-96C0-672700481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B2E-20F2-4247-89DB-3EB5CBC614F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7F1DA5-9D73-4015-A139-AB9D43D1C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2644D6-CC3B-4E0B-8471-58573F9AE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A05E-D737-458E-850C-9A1713EE5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38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753B2-ABF6-4C5B-8EFF-368A39CF8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0162EC-CDE2-49BC-BB81-DEC4FB1B0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B2E-20F2-4247-89DB-3EB5CBC614F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A007A-6D4C-4C06-8CA6-165C11D5E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D66BB0-47F2-4E79-8805-D72BB072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A05E-D737-458E-850C-9A1713EE5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299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08B22B-D46A-4AAA-9A97-2673AB708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B2E-20F2-4247-89DB-3EB5CBC614F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C063C-0257-4306-87A7-6B0F41477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20C33-4844-4CE1-A7F0-474FC7C7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A05E-D737-458E-850C-9A1713EE5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259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0AD0F-9E76-4895-80F9-C11363E55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09D7D-6FDF-4A03-829D-E2298B696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6826C2-2C85-4F79-A577-B45118AE7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04B39-D559-47CE-A9C4-5AC80ECC3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B2E-20F2-4247-89DB-3EB5CBC614F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59DFA-859D-4482-92E4-CA7E25B72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1F1C9-0647-4D8D-A94F-905523DC5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A05E-D737-458E-850C-9A1713EE5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43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F6132-595D-45DA-AC79-5173A8F06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C029D8-99AE-4A59-8007-BA35F9DF03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E0256-9847-429F-B0AE-61373AD56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1135B-FBF6-4F6F-A782-A3B2201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B2E-20F2-4247-89DB-3EB5CBC614F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6C06C-E2BF-4259-A71C-1F010469E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98117E-8952-4298-A44F-C1034142E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A05E-D737-458E-850C-9A1713EE5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531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7FAB29-6FE6-4C07-B95D-65350095E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92214-071D-4832-A949-E36FBCFA5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45C83-FFCA-4F7B-9584-CAE13BB00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FEB2E-20F2-4247-89DB-3EB5CBC614F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F7CD1-ADC8-4D1F-8652-EE15DEC79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C5D17-18A0-4EE7-BEB8-780F56C76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A05E-D737-458E-850C-9A1713EE5A6A}" type="slidenum">
              <a:rPr lang="en-GB" smtClean="0"/>
              <a:t>‹#›</a:t>
            </a:fld>
            <a:endParaRPr lang="en-GB"/>
          </a:p>
        </p:txBody>
      </p:sp>
      <p:graphicFrame>
        <p:nvGraphicFramePr>
          <p:cNvPr id="8" name="Object 11">
            <a:extLst>
              <a:ext uri="{FF2B5EF4-FFF2-40B4-BE49-F238E27FC236}">
                <a16:creationId xmlns:a16="http://schemas.microsoft.com/office/drawing/2014/main" id="{F069DB26-A5C5-421B-873E-8C20E9F45FC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24201190"/>
              </p:ext>
            </p:extLst>
          </p:nvPr>
        </p:nvGraphicFramePr>
        <p:xfrm>
          <a:off x="1" y="6092825"/>
          <a:ext cx="1319213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icture" r:id="rId15" imgW="4114800" imgH="1343160" progId="Word.Picture.8">
                  <p:embed/>
                </p:oleObj>
              </mc:Choice>
              <mc:Fallback>
                <p:oleObj name="Picture" r:id="rId15" imgW="4114800" imgH="1343160" progId="Word.Picture.8">
                  <p:embed/>
                  <p:pic>
                    <p:nvPicPr>
                      <p:cNvPr id="7" name="Object 11">
                        <a:extLst>
                          <a:ext uri="{FF2B5EF4-FFF2-40B4-BE49-F238E27FC236}">
                            <a16:creationId xmlns:a16="http://schemas.microsoft.com/office/drawing/2014/main" id="{B3D4174D-67F4-4094-AA8D-0E8ECD097D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 l="8099" r="35555"/>
                      <a:stretch>
                        <a:fillRect/>
                      </a:stretch>
                    </p:blipFill>
                    <p:spPr bwMode="auto">
                      <a:xfrm>
                        <a:off x="1" y="6092825"/>
                        <a:ext cx="1319213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655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emf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3769" y="2000251"/>
            <a:ext cx="7725633" cy="17526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en-US" sz="2800" b="1" dirty="0">
                <a:solidFill>
                  <a:srgbClr val="FF0000"/>
                </a:solidFill>
              </a:rPr>
              <a:t>Soil Health: The key to success of any farming system </a:t>
            </a:r>
          </a:p>
          <a:p>
            <a:pPr eaLnBrk="1" hangingPunct="1">
              <a:lnSpc>
                <a:spcPct val="80000"/>
              </a:lnSpc>
            </a:pPr>
            <a:endParaRPr lang="en-GB" altLang="en-US" sz="2800" dirty="0"/>
          </a:p>
          <a:p>
            <a:pPr eaLnBrk="1" hangingPunct="1">
              <a:lnSpc>
                <a:spcPct val="80000"/>
              </a:lnSpc>
            </a:pPr>
            <a:r>
              <a:rPr lang="en-GB" altLang="en-US" sz="2800" dirty="0"/>
              <a:t>Philip Wright</a:t>
            </a:r>
          </a:p>
          <a:p>
            <a:pPr eaLnBrk="1" hangingPunct="1">
              <a:lnSpc>
                <a:spcPct val="80000"/>
              </a:lnSpc>
            </a:pPr>
            <a:endParaRPr lang="en-GB" altLang="en-US" sz="2800" dirty="0"/>
          </a:p>
          <a:p>
            <a:pPr eaLnBrk="1" hangingPunct="1">
              <a:lnSpc>
                <a:spcPct val="80000"/>
              </a:lnSpc>
            </a:pPr>
            <a:r>
              <a:rPr lang="en-GB" altLang="en-US" sz="2800" dirty="0"/>
              <a:t>Wright Resolutions Limited</a:t>
            </a:r>
            <a:endParaRPr lang="en-US" altLang="en-US" sz="2800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63769" y="-385763"/>
            <a:ext cx="8351837" cy="147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20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Soil Structure, Cultivations and Establishment.</a:t>
            </a:r>
            <a:endParaRPr lang="en-US" sz="2420" b="1" dirty="0">
              <a:solidFill>
                <a:srgbClr val="FF0000"/>
              </a:solidFill>
              <a:latin typeface="Arial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1847853" y="106363"/>
            <a:ext cx="8569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The Path to Regenerative Agriculture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1878AAD8-2966-4DB7-8968-B777CB3DF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12" y="573559"/>
            <a:ext cx="6886575" cy="419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Tillage depth and Intensity: Examples and Mitigation Methods.</a:t>
            </a:r>
            <a:endParaRPr lang="en-GB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398FEC-8108-4FF6-BED2-0758D063F9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"/>
          <a:stretch/>
        </p:blipFill>
        <p:spPr>
          <a:xfrm>
            <a:off x="9620596" y="2467799"/>
            <a:ext cx="2440496" cy="4292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C1D68-2BF6-4BCA-8597-98A4C89DF0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86" y="4478132"/>
            <a:ext cx="4442798" cy="22822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A48B7C-9044-481E-B843-03FAB37DF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" b="4622"/>
          <a:stretch/>
        </p:blipFill>
        <p:spPr bwMode="auto">
          <a:xfrm>
            <a:off x="155911" y="3585075"/>
            <a:ext cx="4189751" cy="2374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7537784" y="625475"/>
            <a:ext cx="416362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u="sng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Tillage intensity rating (STIR) depends on: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 Speed of operation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 Type of tillage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 Depth of tillage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 Surface area disturbed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82699255-94EE-4D7B-8618-F2E943FB9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674" y="2420351"/>
            <a:ext cx="3527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u="sng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Benefits of reduced STIR: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E7682F52-E260-4EA7-94E2-731CDA1F2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674" y="2745437"/>
            <a:ext cx="464892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Reduced erosion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Increasing OM%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Reduced carbon losses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Improved aggregation, leading to: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Less effort to make seedbeds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Improved soil resilience.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FA8720-F859-4ACB-9AEE-23FD83C61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404" y="6117310"/>
            <a:ext cx="1489290" cy="634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5F584-770F-4503-899D-05E75068A8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12" y="1066322"/>
            <a:ext cx="5219915" cy="23639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30F20B-1EC6-4702-B34A-325367D452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39" y="1035691"/>
            <a:ext cx="11416051" cy="363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3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9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9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9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9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9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9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96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96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96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96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0" grpId="0" build="p" bldLvl="2" autoUpdateAnimBg="0"/>
      <p:bldP spid="13" grpId="0" uiExpand="1" build="p" bldLvl="2" autoUpdateAnimBg="0"/>
      <p:bldP spid="14" grpId="0" build="p" bldLvl="2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5E0B23-FE89-4871-93BA-2897DCBFE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9" y="453697"/>
            <a:ext cx="11700933" cy="10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GB" altLang="en-US" sz="3600" b="1" kern="0" dirty="0">
                <a:solidFill>
                  <a:srgbClr val="FF0000"/>
                </a:solidFill>
              </a:rPr>
              <a:t>Principles to consider:</a:t>
            </a:r>
          </a:p>
          <a:p>
            <a:pPr eaLnBrk="1" hangingPunct="1">
              <a:lnSpc>
                <a:spcPct val="80000"/>
              </a:lnSpc>
            </a:pPr>
            <a:endParaRPr lang="en-GB" altLang="en-US" sz="2000" b="1" kern="0" dirty="0">
              <a:solidFill>
                <a:srgbClr val="FF0000"/>
              </a:solidFill>
            </a:endParaRPr>
          </a:p>
          <a:p>
            <a:pPr marL="571500" indent="-571500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en-US" sz="2800" b="1" kern="0" dirty="0">
                <a:solidFill>
                  <a:srgbClr val="00B050"/>
                </a:solidFill>
              </a:rPr>
              <a:t>Minimise damaging pressures and loads</a:t>
            </a:r>
          </a:p>
          <a:p>
            <a:pPr algn="l" eaLnBrk="1" hangingPunct="1">
              <a:lnSpc>
                <a:spcPct val="80000"/>
              </a:lnSpc>
            </a:pPr>
            <a:endParaRPr lang="en-GB" altLang="en-US" sz="800" b="1" kern="0" dirty="0">
              <a:solidFill>
                <a:srgbClr val="00B050"/>
              </a:solidFill>
            </a:endParaRPr>
          </a:p>
          <a:p>
            <a:pPr marL="571500" indent="-571500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en-US" sz="2800" b="1" kern="0" dirty="0">
                <a:solidFill>
                  <a:srgbClr val="00B050"/>
                </a:solidFill>
              </a:rPr>
              <a:t>Ensure soil is structured (vertical fissures) &amp; drainage works</a:t>
            </a:r>
          </a:p>
          <a:p>
            <a:pPr eaLnBrk="1" hangingPunct="1">
              <a:lnSpc>
                <a:spcPct val="80000"/>
              </a:lnSpc>
            </a:pPr>
            <a:endParaRPr lang="en-GB" altLang="en-US" sz="800" b="1" kern="0" dirty="0">
              <a:solidFill>
                <a:srgbClr val="00B050"/>
              </a:solidFill>
            </a:endParaRPr>
          </a:p>
          <a:p>
            <a:pPr marL="571500" indent="-571500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en-US" sz="2800" b="1" kern="0" dirty="0">
                <a:solidFill>
                  <a:srgbClr val="00B050"/>
                </a:solidFill>
              </a:rPr>
              <a:t>You need appropriate soil conditions!! OM &amp; biological activity help</a:t>
            </a:r>
          </a:p>
          <a:p>
            <a:pPr marL="571500" indent="-571500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GB" altLang="en-US" sz="800" b="1" kern="0" dirty="0">
              <a:solidFill>
                <a:srgbClr val="00B050"/>
              </a:solidFill>
            </a:endParaRPr>
          </a:p>
          <a:p>
            <a:pPr marL="571500" indent="-571500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en-US" sz="2800" b="1" kern="0" dirty="0">
                <a:solidFill>
                  <a:srgbClr val="00B050"/>
                </a:solidFill>
              </a:rPr>
              <a:t>Have growing roots in the soil when possible</a:t>
            </a:r>
          </a:p>
          <a:p>
            <a:pPr algn="l" eaLnBrk="1" hangingPunct="1">
              <a:lnSpc>
                <a:spcPct val="80000"/>
              </a:lnSpc>
            </a:pPr>
            <a:endParaRPr lang="en-GB" altLang="en-US" sz="800" b="1" kern="0" dirty="0">
              <a:solidFill>
                <a:srgbClr val="00B050"/>
              </a:solidFill>
            </a:endParaRPr>
          </a:p>
          <a:p>
            <a:pPr algn="l" eaLnBrk="1" hangingPunct="1">
              <a:lnSpc>
                <a:spcPct val="80000"/>
              </a:lnSpc>
            </a:pPr>
            <a:endParaRPr lang="en-GB" altLang="en-US" sz="1000" b="1" kern="0" dirty="0">
              <a:solidFill>
                <a:srgbClr val="00B050"/>
              </a:solidFill>
            </a:endParaRPr>
          </a:p>
          <a:p>
            <a:pPr marL="571500" indent="-571500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en-US" sz="2800" b="1" kern="0" dirty="0">
                <a:solidFill>
                  <a:srgbClr val="00B050"/>
                </a:solidFill>
              </a:rPr>
              <a:t>Minimise </a:t>
            </a:r>
            <a:r>
              <a:rPr lang="en-GB" altLang="en-US" sz="2800" b="1" kern="0" dirty="0">
                <a:solidFill>
                  <a:srgbClr val="FF0000"/>
                </a:solidFill>
              </a:rPr>
              <a:t>intensity of cultivations </a:t>
            </a:r>
            <a:r>
              <a:rPr lang="en-GB" altLang="en-US" sz="2800" b="1" kern="0" dirty="0">
                <a:solidFill>
                  <a:srgbClr val="00B050"/>
                </a:solidFill>
              </a:rPr>
              <a:t>to improve soil resilience &amp; recovery.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BBC1F1-1CAD-454C-B2F5-7E428C6C1093}"/>
              </a:ext>
            </a:extLst>
          </p:cNvPr>
          <p:cNvSpPr txBox="1"/>
          <p:nvPr/>
        </p:nvSpPr>
        <p:spPr>
          <a:xfrm>
            <a:off x="2141245" y="5219323"/>
            <a:ext cx="9234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Calligraphy" panose="03010101010101010101" pitchFamily="66" charset="0"/>
              </a:rPr>
              <a:t>Many thanks for listening.</a:t>
            </a:r>
          </a:p>
          <a:p>
            <a:r>
              <a:rPr lang="en-GB" sz="3200" dirty="0">
                <a:latin typeface="Lucida Calligraphy" panose="03010101010101010101" pitchFamily="66" charset="0"/>
              </a:rPr>
              <a:t>							Questions?</a:t>
            </a:r>
            <a:endParaRPr lang="en-US" sz="32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2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3769" y="1204384"/>
            <a:ext cx="7852298" cy="17526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en-US" sz="3200" b="1" dirty="0">
                <a:solidFill>
                  <a:srgbClr val="FF0000"/>
                </a:solidFill>
              </a:rPr>
              <a:t>Discussion: how can we maximise the benefits of a healthy soil.</a:t>
            </a:r>
          </a:p>
          <a:p>
            <a:pPr eaLnBrk="1" hangingPunct="1">
              <a:lnSpc>
                <a:spcPct val="80000"/>
              </a:lnSpc>
            </a:pPr>
            <a:endParaRPr lang="en-GB" altLang="en-US" sz="3200" b="1" dirty="0">
              <a:solidFill>
                <a:srgbClr val="FF0000"/>
              </a:solidFill>
            </a:endParaRPr>
          </a:p>
          <a:p>
            <a:pPr marL="457200" indent="-457200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en-US" sz="3200" b="1" dirty="0">
                <a:solidFill>
                  <a:srgbClr val="FF0000"/>
                </a:solidFill>
              </a:rPr>
              <a:t>Prevention of soil damage: options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en-US" sz="3200" b="1" dirty="0">
                <a:solidFill>
                  <a:srgbClr val="FF0000"/>
                </a:solidFill>
              </a:rPr>
              <a:t>Soil Repair – roots and metal</a:t>
            </a:r>
          </a:p>
          <a:p>
            <a:pPr marL="457200" indent="-457200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en-US" sz="3200" b="1" dirty="0">
                <a:solidFill>
                  <a:srgbClr val="FF0000"/>
                </a:solidFill>
              </a:rPr>
              <a:t>A pathway to Regenerative Agriculture.</a:t>
            </a:r>
          </a:p>
          <a:p>
            <a:pPr marL="457200" indent="-4572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GB" altLang="en-US" sz="3200" dirty="0"/>
          </a:p>
          <a:p>
            <a:pPr eaLnBrk="1" hangingPunct="1">
              <a:lnSpc>
                <a:spcPct val="80000"/>
              </a:lnSpc>
            </a:pPr>
            <a:endParaRPr lang="en-GB" altLang="en-US" sz="3200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63769" y="-385763"/>
            <a:ext cx="8351837" cy="147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20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Soil Structure, Cultivations and Establishment.</a:t>
            </a:r>
            <a:endParaRPr lang="en-US" sz="2420" b="1" dirty="0">
              <a:solidFill>
                <a:srgbClr val="FF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78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423803" y="474698"/>
            <a:ext cx="4690601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2000" b="1" u="sng" dirty="0">
                <a:cs typeface="Arial" panose="020B0604020202020204" pitchFamily="34" charset="0"/>
              </a:rPr>
              <a:t> Causes of poor drainage: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GB" altLang="en-US" sz="1000" b="1" u="sng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Where is the problem?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solidFill>
                  <a:srgbClr val="00B050"/>
                </a:solidFill>
                <a:cs typeface="Arial" panose="020B0604020202020204" pitchFamily="34" charset="0"/>
              </a:rPr>
              <a:t>Ground water </a:t>
            </a:r>
            <a:r>
              <a:rPr lang="en-GB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– ditches, drains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GB" altLang="en-US" sz="10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solidFill>
                  <a:srgbClr val="00B050"/>
                </a:solidFill>
                <a:cs typeface="Arial" panose="020B0604020202020204" pitchFamily="34" charset="0"/>
              </a:rPr>
              <a:t>Surface water </a:t>
            </a:r>
            <a:r>
              <a:rPr lang="en-GB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– pans/barriers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GB" altLang="en-US" sz="10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Identify the cause.</a:t>
            </a:r>
          </a:p>
        </p:txBody>
      </p:sp>
      <p:pic>
        <p:nvPicPr>
          <p:cNvPr id="14541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09"/>
          <a:stretch/>
        </p:blipFill>
        <p:spPr bwMode="auto">
          <a:xfrm>
            <a:off x="5120641" y="733518"/>
            <a:ext cx="4157424" cy="373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5" name="Picture 6" descr="http://media.smithsonianmag.com/images/digging_ditches2_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204" y="2632859"/>
            <a:ext cx="2395081" cy="184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204" y="731794"/>
            <a:ext cx="2395081" cy="183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9" y="2567579"/>
            <a:ext cx="4110778" cy="190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E94A826E-CE8C-4684-8F06-9999D3175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8067" y="-242888"/>
            <a:ext cx="9033933" cy="107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rgbClr val="FF0000"/>
                </a:solidFill>
                <a:latin typeface="Arial"/>
                <a:cs typeface="Arial" charset="0"/>
              </a:rPr>
              <a:t>Drainage: a key cornerstone for effective farming.</a:t>
            </a:r>
            <a:endParaRPr lang="en-US" sz="2800" b="1" dirty="0">
              <a:solidFill>
                <a:srgbClr val="FF0000"/>
              </a:solidFill>
              <a:latin typeface="Arial"/>
              <a:cs typeface="Arial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D4BB131-C4E4-4D6A-A9AE-B73CAE83C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395" y="4822370"/>
            <a:ext cx="2439504" cy="195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BCA08A97-1406-4936-B189-C2280743F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19245" y="4880775"/>
            <a:ext cx="3437039" cy="1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BDFAB6-F414-4A53-82EC-9C3F2E34E6AD}"/>
              </a:ext>
            </a:extLst>
          </p:cNvPr>
          <p:cNvSpPr txBox="1"/>
          <p:nvPr/>
        </p:nvSpPr>
        <p:spPr>
          <a:xfrm>
            <a:off x="5661099" y="4450378"/>
            <a:ext cx="5103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</a:rPr>
              <a:t>Mole drainage: has a role on appropriate soils</a:t>
            </a:r>
            <a:endParaRPr lang="en-GB" sz="2000" b="1" u="sng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EDF19A-E3CB-4114-9174-859AB95B4FAB}"/>
              </a:ext>
            </a:extLst>
          </p:cNvPr>
          <p:cNvSpPr txBox="1"/>
          <p:nvPr/>
        </p:nvSpPr>
        <p:spPr>
          <a:xfrm>
            <a:off x="239159" y="4685055"/>
            <a:ext cx="50222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Biology needs oxygen – </a:t>
            </a:r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a fast return to field capacity</a:t>
            </a:r>
            <a:r>
              <a:rPr lang="en-US" sz="2000" b="1" dirty="0">
                <a:solidFill>
                  <a:srgbClr val="FF0000"/>
                </a:solidFill>
              </a:rPr>
              <a:t> is </a:t>
            </a:r>
            <a:r>
              <a:rPr lang="en-US" sz="2000" b="1" i="1" dirty="0">
                <a:solidFill>
                  <a:srgbClr val="FF0000"/>
                </a:solidFill>
              </a:rPr>
              <a:t>essential</a:t>
            </a:r>
          </a:p>
          <a:p>
            <a:endParaRPr lang="en-US" sz="800" b="1" i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Intensive cultivations destabilise soil 	</a:t>
            </a:r>
            <a:r>
              <a:rPr lang="en-US" sz="800" b="1" dirty="0">
                <a:solidFill>
                  <a:srgbClr val="FF0000"/>
                </a:solidFill>
              </a:rPr>
              <a:t>		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		It’s very difficult to direct 			drill poorly drained soil.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2DD76B-4881-4403-BADA-66C024AD9A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8346" y="619886"/>
            <a:ext cx="6943447" cy="420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2" autoUpdateAnimBg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77" y="2296589"/>
            <a:ext cx="2389671" cy="185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1847853" y="106363"/>
            <a:ext cx="8569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rgbClr val="FF0000"/>
                </a:solidFill>
                <a:cs typeface="Arial" panose="020B0604020202020204" pitchFamily="34" charset="0"/>
              </a:rPr>
              <a:t>Soil Structure – Aggregation</a:t>
            </a:r>
          </a:p>
        </p:txBody>
      </p:sp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-234598" y="625475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2400" b="1" dirty="0">
                <a:solidFill>
                  <a:srgbClr val="FF0000"/>
                </a:solidFill>
                <a:cs typeface="Arial" panose="020B0604020202020204" pitchFamily="34" charset="0"/>
              </a:rPr>
              <a:t> Good aggregation – water stability, good pore space, gaseous exchange, good water, air &amp; root movement;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2400" b="1" dirty="0">
                <a:solidFill>
                  <a:srgbClr val="FF0000"/>
                </a:solidFill>
                <a:cs typeface="Arial" panose="020B0604020202020204" pitchFamily="34" charset="0"/>
              </a:rPr>
              <a:t> Closely tied to Organic Matter and biological activity.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662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6"/>
          <a:stretch>
            <a:fillRect/>
          </a:stretch>
        </p:blipFill>
        <p:spPr bwMode="auto">
          <a:xfrm>
            <a:off x="85810" y="1786737"/>
            <a:ext cx="29527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475" y="1147970"/>
            <a:ext cx="3252121" cy="508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7" b="6783"/>
          <a:stretch>
            <a:fillRect/>
          </a:stretch>
        </p:blipFill>
        <p:spPr bwMode="auto">
          <a:xfrm>
            <a:off x="4376833" y="4506912"/>
            <a:ext cx="4321175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JPEG Erbse"/>
          <p:cNvPicPr>
            <a:picLocks noChangeAspect="1" noChangeArrowheads="1"/>
          </p:cNvPicPr>
          <p:nvPr/>
        </p:nvPicPr>
        <p:blipFill>
          <a:blip r:embed="rId7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1"/>
          <a:stretch>
            <a:fillRect/>
          </a:stretch>
        </p:blipFill>
        <p:spPr bwMode="auto">
          <a:xfrm>
            <a:off x="1364848" y="5068475"/>
            <a:ext cx="1789539" cy="16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ABA2C9-675A-4061-A854-ADF524A22D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0827" y="1862345"/>
            <a:ext cx="2669346" cy="2139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E115CE-662A-48CB-9E7C-9884B5F45E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2610357"/>
            <a:ext cx="2602008" cy="1773792"/>
          </a:xfrm>
          <a:prstGeom prst="rect">
            <a:avLst/>
          </a:prstGeom>
        </p:spPr>
      </p:pic>
      <p:pic>
        <p:nvPicPr>
          <p:cNvPr id="9" name="Picture 4" descr="JPEG Tomate"/>
          <p:cNvPicPr>
            <a:picLocks noChangeAspect="1" noChangeArrowheads="1"/>
          </p:cNvPicPr>
          <p:nvPr/>
        </p:nvPicPr>
        <p:blipFill>
          <a:blip r:embed="rId10" cstate="print">
            <a:lum bright="18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87" y="4165607"/>
            <a:ext cx="1183015" cy="138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34"/>
          <p:cNvSpPr txBox="1">
            <a:spLocks noChangeArrowheads="1"/>
          </p:cNvSpPr>
          <p:nvPr/>
        </p:nvSpPr>
        <p:spPr bwMode="auto">
          <a:xfrm>
            <a:off x="1703391" y="44453"/>
            <a:ext cx="8785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rgbClr val="FF0000"/>
                </a:solidFill>
                <a:latin typeface="Arial"/>
                <a:cs typeface="Arial" charset="0"/>
              </a:rPr>
              <a:t>The hidden cost of compaction</a:t>
            </a:r>
          </a:p>
        </p:txBody>
      </p:sp>
      <p:pic>
        <p:nvPicPr>
          <p:cNvPr id="96154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4" y="645875"/>
            <a:ext cx="4075784" cy="415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154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501" y="1167069"/>
            <a:ext cx="3011049" cy="48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154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822" y="1667107"/>
            <a:ext cx="2920857" cy="512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1543" name="TextBox 4"/>
          <p:cNvSpPr txBox="1">
            <a:spLocks noChangeArrowheads="1"/>
          </p:cNvSpPr>
          <p:nvPr/>
        </p:nvSpPr>
        <p:spPr bwMode="auto">
          <a:xfrm>
            <a:off x="7601505" y="3999443"/>
            <a:ext cx="1403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In Wheeling</a:t>
            </a:r>
            <a:endParaRPr lang="en-GB" alt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1544" name="TextBox 4"/>
          <p:cNvSpPr txBox="1">
            <a:spLocks noChangeArrowheads="1"/>
          </p:cNvSpPr>
          <p:nvPr/>
        </p:nvSpPr>
        <p:spPr bwMode="auto">
          <a:xfrm>
            <a:off x="7415865" y="1557071"/>
            <a:ext cx="16145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Between Wheelings</a:t>
            </a:r>
            <a:endParaRPr lang="en-GB" alt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0800000">
            <a:off x="7357573" y="2264957"/>
            <a:ext cx="1158450" cy="456202"/>
          </a:xfrm>
          <a:prstGeom prst="rightArrow">
            <a:avLst>
              <a:gd name="adj1" fmla="val 50000"/>
              <a:gd name="adj2" fmla="val 70998"/>
            </a:avLst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8004372" y="3897184"/>
            <a:ext cx="1158450" cy="456202"/>
          </a:xfrm>
          <a:prstGeom prst="rightArrow">
            <a:avLst>
              <a:gd name="adj1" fmla="val 50000"/>
              <a:gd name="adj2" fmla="val 70998"/>
            </a:avLst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E0DDC008-1077-4DE0-9BCC-7AEE67A04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225" y="5096723"/>
            <a:ext cx="35418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Y</a:t>
            </a:r>
            <a:r>
              <a:rPr lang="en-GB" alt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ield</a:t>
            </a:r>
            <a:r>
              <a:rPr lang="en-GB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losses are significant!!</a:t>
            </a:r>
            <a:endParaRPr lang="en-GB" alt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35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1524000" y="4462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FF0000"/>
                </a:solidFill>
              </a:rPr>
              <a:t>Direct Drilling Tractor Pressures Comparison 2020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6A70922-35B5-4B90-A594-5C7B0F4E21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9" y="708714"/>
            <a:ext cx="1696478" cy="26383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315B696-6386-48B8-A678-4CCADAB24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66" y="708714"/>
            <a:ext cx="2732404" cy="26383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9EC1BED-8347-4399-9080-EC86A58650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26" y="708714"/>
            <a:ext cx="1700984" cy="26383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22964-C918-4547-84B9-CD3AD80308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37" y="708714"/>
            <a:ext cx="2763649" cy="263838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Callout: Left-Right Arrow 26">
            <a:extLst>
              <a:ext uri="{FF2B5EF4-FFF2-40B4-BE49-F238E27FC236}">
                <a16:creationId xmlns:a16="http://schemas.microsoft.com/office/drawing/2014/main" id="{9B10E491-3EC4-4349-AED1-D86037E80894}"/>
              </a:ext>
            </a:extLst>
          </p:cNvPr>
          <p:cNvSpPr/>
          <p:nvPr/>
        </p:nvSpPr>
        <p:spPr>
          <a:xfrm>
            <a:off x="3940628" y="963066"/>
            <a:ext cx="3145971" cy="277905"/>
          </a:xfrm>
          <a:prstGeom prst="leftRightArrowCallout">
            <a:avLst>
              <a:gd name="adj1" fmla="val 25000"/>
              <a:gd name="adj2" fmla="val 25000"/>
              <a:gd name="adj3" fmla="val 53125"/>
              <a:gd name="adj4" fmla="val 54324"/>
            </a:avLst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6695" algn="ctr"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1.0b</a:t>
            </a:r>
            <a:r>
              <a:rPr lang="en-GB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99D3404-6768-4A8C-A08D-1F521BC05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73" y="3425904"/>
            <a:ext cx="2647128" cy="26383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llout: Left-Right Arrow 1">
            <a:extLst>
              <a:ext uri="{FF2B5EF4-FFF2-40B4-BE49-F238E27FC236}">
                <a16:creationId xmlns:a16="http://schemas.microsoft.com/office/drawing/2014/main" id="{AAB3E476-6EB7-4E58-9F63-E5732A5644CA}"/>
              </a:ext>
            </a:extLst>
          </p:cNvPr>
          <p:cNvSpPr/>
          <p:nvPr/>
        </p:nvSpPr>
        <p:spPr>
          <a:xfrm rot="5400000">
            <a:off x="1174024" y="3108657"/>
            <a:ext cx="772522" cy="476890"/>
          </a:xfrm>
          <a:prstGeom prst="leftRightArrowCallout">
            <a:avLst>
              <a:gd name="adj1" fmla="val 17481"/>
              <a:gd name="adj2" fmla="val 25000"/>
              <a:gd name="adj3" fmla="val 38086"/>
              <a:gd name="adj4" fmla="val 23915"/>
            </a:avLst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6695" algn="ctr"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0.5b</a:t>
            </a:r>
            <a:r>
              <a:rPr lang="en-GB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362E6F2-57DB-414F-AD74-3EBA70E81A8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29" y="3425904"/>
            <a:ext cx="6496872" cy="338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5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6" name="Title 11"/>
          <p:cNvSpPr>
            <a:spLocks noGrp="1"/>
          </p:cNvSpPr>
          <p:nvPr>
            <p:ph type="title" sz="quarter"/>
          </p:nvPr>
        </p:nvSpPr>
        <p:spPr>
          <a:xfrm>
            <a:off x="2426109" y="0"/>
            <a:ext cx="7524750" cy="576262"/>
          </a:xfrm>
        </p:spPr>
        <p:txBody>
          <a:bodyPr>
            <a:normAutofit/>
          </a:bodyPr>
          <a:lstStyle/>
          <a:p>
            <a:r>
              <a:rPr lang="en-GB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Options for compaction reduction</a:t>
            </a:r>
          </a:p>
        </p:txBody>
      </p:sp>
      <p:pic>
        <p:nvPicPr>
          <p:cNvPr id="906244" name="Picture 2" descr="P7040016"/>
          <p:cNvPicPr>
            <a:picLocks noChangeAspect="1" noChangeArrowheads="1"/>
          </p:cNvPicPr>
          <p:nvPr/>
        </p:nvPicPr>
        <p:blipFill rotWithShape="1">
          <a:blip r:embed="rId2" cstate="print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838" y="4766548"/>
            <a:ext cx="2268537" cy="122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625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770" y="508879"/>
            <a:ext cx="4234816" cy="17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1A70E6-2AA7-403E-B4FD-7BE3AEEEC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833" y="3176151"/>
            <a:ext cx="2204210" cy="14857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01D587-7538-4D0B-B8D7-84DEF6D67F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39" t="209" r="1238" b="-209"/>
          <a:stretch/>
        </p:blipFill>
        <p:spPr>
          <a:xfrm rot="5400000">
            <a:off x="2754685" y="4460273"/>
            <a:ext cx="1300819" cy="18091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93D312-CDC8-49C4-9189-4D6E14D81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40" y="495043"/>
            <a:ext cx="3865560" cy="25872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81A2C6-4A19-455F-8189-43EE9079D87F}"/>
              </a:ext>
            </a:extLst>
          </p:cNvPr>
          <p:cNvSpPr/>
          <p:nvPr/>
        </p:nvSpPr>
        <p:spPr bwMode="auto">
          <a:xfrm rot="20365405">
            <a:off x="10447254" y="1457848"/>
            <a:ext cx="1673973" cy="577677"/>
          </a:xfrm>
          <a:prstGeom prst="roundRect">
            <a:avLst/>
          </a:prstGeom>
          <a:solidFill>
            <a:srgbClr val="FFFF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combine is the first cultivator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EDD8D8A1-60AD-44A8-B347-E3B6EECE3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106" y="5987733"/>
            <a:ext cx="36431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 Ground Pressures </a:t>
            </a:r>
            <a:r>
              <a:rPr kumimoji="0" lang="en-GB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ideally</a:t>
            </a:r>
            <a:r>
              <a:rPr kumimoji="0" lang="en-GB" alt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0.7b or less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276626C7-DB95-4415-A31B-4E6BAF795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41" y="2509236"/>
            <a:ext cx="28462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Controlled Traffic</a:t>
            </a:r>
          </a:p>
        </p:txBody>
      </p:sp>
      <p:pic>
        <p:nvPicPr>
          <p:cNvPr id="28" name="Inhaltsplatzhalter 1">
            <a:extLst>
              <a:ext uri="{FF2B5EF4-FFF2-40B4-BE49-F238E27FC236}">
                <a16:creationId xmlns:a16="http://schemas.microsoft.com/office/drawing/2014/main" id="{6EE961B6-40EE-4DB1-80A4-AA08020998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124" y="3627658"/>
            <a:ext cx="2218730" cy="1138890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D775D262-7133-49F9-92FC-3BA1AF58F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509" y="526527"/>
            <a:ext cx="2755502" cy="218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id="{24B066EA-F565-48F4-B8C5-415FA3EC3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" y="3123557"/>
            <a:ext cx="2268537" cy="140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6245" name="TextBox 10"/>
          <p:cNvSpPr txBox="1">
            <a:spLocks noChangeArrowheads="1"/>
          </p:cNvSpPr>
          <p:nvPr/>
        </p:nvSpPr>
        <p:spPr bwMode="auto">
          <a:xfrm>
            <a:off x="3873929" y="2622598"/>
            <a:ext cx="4103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Managed pressure/axle load – Controlled Pressure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757D0-B8FD-4B63-9830-896017BFDA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5092" y="4895149"/>
            <a:ext cx="3643154" cy="1905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7CA8E4-90A9-43E7-8B0E-62E8CED7C0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50859" y="2398263"/>
            <a:ext cx="2144489" cy="2441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31CA3D-E230-4B84-8C7A-E2FC793E2D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4260" y="4895148"/>
            <a:ext cx="3460289" cy="19106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B72D47-D162-4960-9F51-E53CF1ADEE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31779" y="3036541"/>
            <a:ext cx="2216877" cy="17875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4FF6C6-C4FB-46D1-89E7-12284121AC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652" y="442782"/>
            <a:ext cx="6978837" cy="562725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075758-C35A-4F57-97FC-EB66C2E289BD}"/>
              </a:ext>
            </a:extLst>
          </p:cNvPr>
          <p:cNvSpPr txBox="1"/>
          <p:nvPr/>
        </p:nvSpPr>
        <p:spPr>
          <a:xfrm>
            <a:off x="7075490" y="2296417"/>
            <a:ext cx="2954335" cy="286232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Assess damage susceptibility: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Avoid high risk fields in wet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Avoid high pressures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Minimise axle 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Trailers/chasers need extreme care &amp; tight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Headlands can be a special case.</a:t>
            </a:r>
          </a:p>
        </p:txBody>
      </p:sp>
    </p:spTree>
    <p:extLst>
      <p:ext uri="{BB962C8B-B14F-4D97-AF65-F5344CB8AC3E}">
        <p14:creationId xmlns:p14="http://schemas.microsoft.com/office/powerpoint/2010/main" val="2716766898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6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/>
      <p:bldP spid="906245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7">
            <a:extLst>
              <a:ext uri="{FF2B5EF4-FFF2-40B4-BE49-F238E27FC236}">
                <a16:creationId xmlns:a16="http://schemas.microsoft.com/office/drawing/2014/main" id="{329915E1-1139-4A1C-B01F-B89F3A792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06363"/>
            <a:ext cx="8569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Damage repair: combined use of roots and metal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6D74A-9AA2-4215-855B-8F8B10D54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67" y="644892"/>
            <a:ext cx="4524384" cy="2800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12D091-54ED-4438-92D0-D8097BD67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54" y="3724393"/>
            <a:ext cx="4386829" cy="2252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8413BE-4B45-4F62-BEAB-FF17FE88C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4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5016" y="625475"/>
            <a:ext cx="2151678" cy="33231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1B96B8-C7F9-46E1-876A-A61FD0F76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5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9501" y="986896"/>
            <a:ext cx="2319776" cy="29617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0A53D6-A2C7-4C18-80F0-937B8B56BB4A}"/>
              </a:ext>
            </a:extLst>
          </p:cNvPr>
          <p:cNvGrpSpPr/>
          <p:nvPr/>
        </p:nvGrpSpPr>
        <p:grpSpPr>
          <a:xfrm>
            <a:off x="9472085" y="625475"/>
            <a:ext cx="2667699" cy="5886492"/>
            <a:chOff x="9105390" y="625475"/>
            <a:chExt cx="2667699" cy="58864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398FEC-8108-4FF6-BED2-0758D063F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971"/>
            <a:stretch/>
          </p:blipFill>
          <p:spPr>
            <a:xfrm>
              <a:off x="9105390" y="625475"/>
              <a:ext cx="2623571" cy="461392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75D17AD-841A-4D3C-A595-60411818E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0000"/>
                      </a14:imgEffect>
                      <a14:imgEffect>
                        <a14:brightnessContrast bright="12000" contrast="1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37774" y="5239403"/>
              <a:ext cx="2535315" cy="127256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3A57A24-FA3D-4D1A-851F-8B4F14A5DA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7041" y="5378596"/>
            <a:ext cx="2657221" cy="1408276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7F15057-7FE5-4558-8EAE-9F346D6A12A6}"/>
              </a:ext>
            </a:extLst>
          </p:cNvPr>
          <p:cNvSpPr/>
          <p:nvPr/>
        </p:nvSpPr>
        <p:spPr bwMode="auto">
          <a:xfrm>
            <a:off x="7819777" y="4235738"/>
            <a:ext cx="1549500" cy="1529559"/>
          </a:xfrm>
          <a:prstGeom prst="wedgeRoundRectCallout">
            <a:avLst>
              <a:gd name="adj1" fmla="val -21744"/>
              <a:gd name="adj2" fmla="val -98979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NOTE: if it’s not broken, there’s no need to fix it……</a:t>
            </a:r>
            <a:endParaRPr kumimoji="0" lang="en-GB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E47337-0CC4-4A04-A2A3-EEE216BB14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0234" y="3970319"/>
            <a:ext cx="2576931" cy="152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6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2115" y="5464630"/>
            <a:ext cx="314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</a:rPr>
              <a:t>Dang, YP et al, Soil &amp; Tillage Research 152 (2015) 115-123; &amp; pers. comm. 12/21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F413EF-EAFC-41B5-A179-4F52727F983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2"/>
          <a:stretch/>
        </p:blipFill>
        <p:spPr bwMode="auto">
          <a:xfrm>
            <a:off x="470748" y="1284827"/>
            <a:ext cx="3684233" cy="4179803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92AE8BA4-C2C1-41E3-857A-8BF94C279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671218"/>
            <a:ext cx="8043169" cy="431182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Effect of occasional Strategic Tillage in otherwise no-till farming systems.</a:t>
            </a:r>
            <a:endParaRPr lang="en-GB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1774F15E-BDF1-4472-BAD0-C801D2D9A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3" y="106363"/>
            <a:ext cx="8569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The Path to Regenerative Agriculture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CDA9B6F8-B2BF-4C79-88E0-E3341A22C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348" y="1102400"/>
            <a:ext cx="671592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2400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Problems with no-till can be solved by occasional Strategic Tillage (ST). These include: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 Weed &amp; pest control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 Compaction and infiltration issues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 SOC sequestration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 Vertical stratification of soil properties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 Loss (run-off) of soluble nutrients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800" b="1" dirty="0">
              <a:solidFill>
                <a:srgbClr val="FF0000"/>
              </a:solidFill>
              <a:latin typeface="Arial"/>
              <a:cs typeface="Arial" panose="020B0604020202020204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 ST usually has no, or only short-term negative effects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800" b="1" dirty="0">
              <a:solidFill>
                <a:srgbClr val="FF0000"/>
              </a:solidFill>
              <a:latin typeface="Arial"/>
              <a:cs typeface="Arial" panose="020B0604020202020204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 Marginal negative weed effects can be mitigated by weed seed bank management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800" b="1" dirty="0">
              <a:solidFill>
                <a:srgbClr val="FF0000"/>
              </a:solidFill>
              <a:latin typeface="Arial"/>
              <a:cs typeface="Arial" panose="020B0604020202020204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 Benefits with no associated downsides are more likely when ST is by deep (inversion/non-inversion) tillage (compared to shallow ST)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800" b="1" dirty="0">
              <a:solidFill>
                <a:srgbClr val="FF0000"/>
              </a:solidFill>
              <a:latin typeface="Arial"/>
              <a:cs typeface="Arial" panose="020B0604020202020204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 Successful ST needs good choices of: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Tillage type, and intensity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Tillage timing and frequency of such operations</a:t>
            </a:r>
            <a:r>
              <a:rPr lang="en-GB" b="1" dirty="0">
                <a:solidFill>
                  <a:srgbClr val="FF0000"/>
                </a:solidFill>
                <a:latin typeface="Arial"/>
                <a:cs typeface="Arial" charset="0"/>
              </a:rPr>
              <a:t>.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GB" sz="2400" b="1" dirty="0">
              <a:solidFill>
                <a:srgbClr val="FF0000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A473B5-38E8-4083-9128-6C2BFD521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729" y="5854423"/>
            <a:ext cx="2106505" cy="89721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5DB1CA-CD45-4641-9220-1FB206F958F4}"/>
              </a:ext>
            </a:extLst>
          </p:cNvPr>
          <p:cNvSpPr/>
          <p:nvPr/>
        </p:nvSpPr>
        <p:spPr>
          <a:xfrm>
            <a:off x="1089585" y="1605280"/>
            <a:ext cx="45719" cy="4090182"/>
          </a:xfrm>
          <a:prstGeom prst="rect">
            <a:avLst/>
          </a:prstGeom>
          <a:pattFill prst="dkHorz">
            <a:fgClr>
              <a:srgbClr val="FFFF00"/>
            </a:fgClr>
            <a:bgClr>
              <a:schemeClr val="bg1"/>
            </a:bgClr>
          </a:patt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B50BBAC-93A3-4475-BAEE-61EF72D91F5C}"/>
              </a:ext>
            </a:extLst>
          </p:cNvPr>
          <p:cNvSpPr/>
          <p:nvPr/>
        </p:nvSpPr>
        <p:spPr>
          <a:xfrm>
            <a:off x="5107182" y="1151157"/>
            <a:ext cx="6324039" cy="5284555"/>
          </a:xfrm>
          <a:prstGeom prst="wedgeRoundRectCallout">
            <a:avLst>
              <a:gd name="adj1" fmla="val -113536"/>
              <a:gd name="adj2" fmla="val -23281"/>
              <a:gd name="adj3" fmla="val 16667"/>
            </a:avLst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RECOVERY AFTER STRATEGIC TILLAGE IS RELATIVELY FAST (OFTEN 6 MONTHS OR LESS) IN AN OTHERWISE NO-TILL SYSTEM</a:t>
            </a: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THIS DEPENDS ON THE LEVEL OF RESILIENCE BUILT UP BEFORE, AS PART OF THE WHOLE ROTATION. </a:t>
            </a:r>
          </a:p>
          <a:p>
            <a:pPr algn="ctr"/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 autoUpdateAnimBg="0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637</Words>
  <Application>Microsoft Office PowerPoint</Application>
  <PresentationFormat>Widescreen</PresentationFormat>
  <Paragraphs>110</Paragraphs>
  <Slides>11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Lucida Calligraphy</vt:lpstr>
      <vt:lpstr>Times New Roman</vt:lpstr>
      <vt:lpstr>Office Theme</vt:lpstr>
      <vt:lpstr>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Options for compaction reduction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Wright</dc:creator>
  <cp:lastModifiedBy>Emma Powlett</cp:lastModifiedBy>
  <cp:revision>3</cp:revision>
  <dcterms:created xsi:type="dcterms:W3CDTF">2022-05-07T07:19:30Z</dcterms:created>
  <dcterms:modified xsi:type="dcterms:W3CDTF">2022-05-07T12:51:43Z</dcterms:modified>
</cp:coreProperties>
</file>