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396" r:id="rId5"/>
    <p:sldId id="395" r:id="rId6"/>
    <p:sldId id="3895" r:id="rId7"/>
    <p:sldId id="667" r:id="rId8"/>
    <p:sldId id="269" r:id="rId9"/>
    <p:sldId id="3901" r:id="rId10"/>
    <p:sldId id="3900" r:id="rId11"/>
    <p:sldId id="267" r:id="rId12"/>
    <p:sldId id="3903" r:id="rId13"/>
    <p:sldId id="3909" r:id="rId14"/>
    <p:sldId id="260" r:id="rId15"/>
    <p:sldId id="312" r:id="rId16"/>
    <p:sldId id="314" r:id="rId17"/>
    <p:sldId id="3904" r:id="rId18"/>
    <p:sldId id="313" r:id="rId19"/>
    <p:sldId id="316" r:id="rId20"/>
    <p:sldId id="356" r:id="rId21"/>
    <p:sldId id="337" r:id="rId22"/>
    <p:sldId id="360" r:id="rId23"/>
    <p:sldId id="3906" r:id="rId24"/>
    <p:sldId id="362" r:id="rId25"/>
    <p:sldId id="369" r:id="rId26"/>
    <p:sldId id="390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F6016-608E-4EAA-9B42-C04236A6C1C3}" type="datetimeFigureOut">
              <a:rPr lang="en-GB" smtClean="0"/>
              <a:t>09/05/2022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E2C2-D95E-4A7D-A820-9E7B93838A5B}" type="slidenum">
              <a:rPr lang="en-GB" smtClean="0"/>
              <a:t>‹#›</a:t>
            </a:fld>
            <a:endParaRPr lang="en-GB"/>
          </a:p>
        </p:txBody>
      </p:sp>
    </p:spTree>
    <p:extLst>
      <p:ext uri="{BB962C8B-B14F-4D97-AF65-F5344CB8AC3E}">
        <p14:creationId xmlns:p14="http://schemas.microsoft.com/office/powerpoint/2010/main" val="3694027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Me</a:t>
            </a:r>
          </a:p>
          <a:p>
            <a:r>
              <a:rPr lang="en-GB" sz="1200" kern="1200">
                <a:solidFill>
                  <a:schemeClr val="tx1"/>
                </a:solidFill>
                <a:effectLst/>
                <a:latin typeface="+mn-lt"/>
                <a:ea typeface="+mn-ea"/>
                <a:cs typeface="+mn-cs"/>
              </a:rPr>
              <a:t>It goes with out saying that impacts could be severe in the summer months. The impacts of climate change are already being felt with more numerous and prolonged dry periods. Further impacts will be felt affecting the quantity and availability of water for all users.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It is predicted that by 2050 the East Anglian region can expect rainfall to be 39% lower in summer resulting in flows being 81% lower. On the flip side of that we can expect 35% higher rainfall and peak flows in winter.</a:t>
            </a:r>
          </a:p>
          <a:p>
            <a:endParaRPr lang="en-GB"/>
          </a:p>
          <a:p>
            <a:r>
              <a:rPr lang="en-US" sz="1200" b="0" i="0" kern="1200">
                <a:solidFill>
                  <a:schemeClr val="tx1"/>
                </a:solidFill>
                <a:effectLst/>
                <a:latin typeface="+mn-lt"/>
                <a:ea typeface="+mn-ea"/>
                <a:cs typeface="+mn-cs"/>
              </a:rPr>
              <a:t>Climate change projections are estimated using data from UKCP09, consistent with a 4ºC rise by 2100. </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62AF37-173F-4266-96B8-6D9BEFC0A8B9}"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6156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Describe slides. snapshot of abstraction licensing. Although the EA has slowly been reducing the quantity of water licensed in the catchment, the actual uptake of water has increased.  This has primarily been in the Agricultural sector where the quantity of water used for irrigation has increased from about 30,000Ml/a in 2020 to 37,000Ml/a in 2017.  Recent work by ESWAG shows irrigation uptake increasing by 3% year. Water Co abstraction has barely changed.</a:t>
            </a:r>
          </a:p>
          <a:p>
            <a:r>
              <a:rPr lang="en-US">
                <a:cs typeface="Calibri"/>
              </a:rPr>
              <a:t>Increase in SI uptake is mostly as a result of increases in groundwater licence uptake (but winter storage plays a part)</a:t>
            </a:r>
          </a:p>
          <a:p>
            <a:r>
              <a:rPr lang="en-US">
                <a:cs typeface="Calibri"/>
              </a:rPr>
              <a:t>As discussed earlier (Huw and Hari) continued growth is not viable. On the contrary reductions will be necessary to </a:t>
            </a:r>
            <a:r>
              <a:rPr lang="en-US" err="1">
                <a:cs typeface="Calibri"/>
              </a:rPr>
              <a:t>gw</a:t>
            </a:r>
            <a:r>
              <a:rPr lang="en-US">
                <a:cs typeface="Calibri"/>
              </a:rPr>
              <a:t> and summer river water licences.  Major changes to water abstraction affecting </a:t>
            </a:r>
            <a:r>
              <a:rPr lang="en-US" err="1">
                <a:cs typeface="Calibri"/>
              </a:rPr>
              <a:t>pws</a:t>
            </a:r>
            <a:r>
              <a:rPr lang="en-US">
                <a:cs typeface="Calibri"/>
              </a:rPr>
              <a:t>, industry and agric.</a:t>
            </a:r>
          </a:p>
          <a:p>
            <a:r>
              <a:rPr lang="en-US">
                <a:cs typeface="Calibri"/>
              </a:rPr>
              <a:t>Water Co’s working with the EA on strategic level to plan sustainability reductions</a:t>
            </a:r>
          </a:p>
          <a:p>
            <a:r>
              <a:rPr lang="en-US">
                <a:cs typeface="Calibri"/>
              </a:rPr>
              <a:t>WRE also looking at strategic regional responses but agricultural sector currently taking a piecemeal approach.  </a:t>
            </a:r>
          </a:p>
          <a:p>
            <a:r>
              <a:rPr lang="en-US">
                <a:cs typeface="Calibri"/>
              </a:rPr>
              <a:t>Need to develop strategic plans.</a:t>
            </a:r>
          </a:p>
          <a:p>
            <a:r>
              <a:rPr lang="en-US">
                <a:cs typeface="Calibri"/>
              </a:rPr>
              <a:t>Next few slides looks at what licences are likely to be affected and may these changes might come into effect</a:t>
            </a:r>
          </a:p>
          <a:p>
            <a:endParaRPr lang="en-US">
              <a:cs typeface="Calibri"/>
            </a:endParaRPr>
          </a:p>
        </p:txBody>
      </p:sp>
      <p:sp>
        <p:nvSpPr>
          <p:cNvPr id="4" name="Slide Number Placeholder 3"/>
          <p:cNvSpPr>
            <a:spLocks noGrp="1"/>
          </p:cNvSpPr>
          <p:nvPr>
            <p:ph type="sldNum" sz="quarter" idx="5"/>
          </p:nvPr>
        </p:nvSpPr>
        <p:spPr/>
        <p:txBody>
          <a:bodyPr/>
          <a:lstStyle/>
          <a:p>
            <a:fld id="{A0A19351-893B-4885-A10A-639C9E62C3A5}" type="slidenum">
              <a:t>5</a:t>
            </a:fld>
            <a:endParaRPr lang="en-US"/>
          </a:p>
        </p:txBody>
      </p:sp>
    </p:spTree>
    <p:extLst>
      <p:ext uri="{BB962C8B-B14F-4D97-AF65-F5344CB8AC3E}">
        <p14:creationId xmlns:p14="http://schemas.microsoft.com/office/powerpoint/2010/main" val="30967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 necessarily that water demand is to double.</a:t>
            </a:r>
          </a:p>
          <a:p>
            <a:r>
              <a:rPr lang="en-GB"/>
              <a:t>New sources needed</a:t>
            </a:r>
          </a:p>
          <a:p>
            <a:r>
              <a:rPr lang="en-GB"/>
              <a:t>New ways of getting that water…. not new water…. E.g. shift from GW to SW downstream – shows importance of looking at catchment level</a:t>
            </a:r>
          </a:p>
          <a:p>
            <a:r>
              <a:rPr lang="en-GB"/>
              <a:t>Consider ambitious scenarios in case</a:t>
            </a:r>
          </a:p>
          <a:p>
            <a:r>
              <a:rPr lang="en-GB"/>
              <a:t>Pop growth – genuine extra growth unless become super efficient.</a:t>
            </a:r>
          </a:p>
          <a:p>
            <a:r>
              <a:rPr lang="en-GB"/>
              <a:t>Demand management could mitigate major areas. </a:t>
            </a:r>
          </a:p>
          <a:p>
            <a:r>
              <a:rPr lang="en-GB"/>
              <a:t>Retrofitting is essential –need more join up with energy etc</a:t>
            </a:r>
          </a:p>
          <a:p>
            <a:pPr marL="0" indent="0">
              <a:buNone/>
            </a:pPr>
            <a:r>
              <a:rPr lang="en-GB"/>
              <a:t>Key points in the plan:</a:t>
            </a:r>
          </a:p>
          <a:p>
            <a:pPr marL="0" indent="0">
              <a:buNone/>
            </a:pPr>
            <a:r>
              <a:rPr lang="en-GB"/>
              <a:t>Worst case,</a:t>
            </a:r>
          </a:p>
          <a:p>
            <a:r>
              <a:rPr lang="en-GB"/>
              <a:t>will need 2,267Ml/day of new water resources by 2050</a:t>
            </a:r>
          </a:p>
          <a:p>
            <a:r>
              <a:rPr lang="en-GB"/>
              <a:t>of which 1,325Ml/day (58%) is to meet sustainability reductions</a:t>
            </a:r>
          </a:p>
          <a:p>
            <a:r>
              <a:rPr lang="en-GB"/>
              <a:t>plan includes an additional 220Ml/day for agriculture </a:t>
            </a:r>
          </a:p>
          <a:p>
            <a:r>
              <a:rPr lang="en-GB"/>
              <a:t>environmental destination and ambition underpin the process (destination= where are we going, ambition = how quickly do we want to get there)</a:t>
            </a:r>
          </a:p>
          <a:p>
            <a:r>
              <a:rPr lang="en-GB"/>
              <a:t>the higher the destination, the more constrained existing abstractions will become and the greater the need for new sources to replace them</a:t>
            </a:r>
          </a:p>
          <a:p>
            <a:r>
              <a:rPr lang="en-GB"/>
              <a:t>groundwater abstractions will need to be reduced by &gt;50% of current levels to meet environmental flow indicator (EFI) targets for associated surface waters.</a:t>
            </a:r>
          </a:p>
          <a:p>
            <a:endParaRPr lang="en-GB"/>
          </a:p>
        </p:txBody>
      </p:sp>
      <p:sp>
        <p:nvSpPr>
          <p:cNvPr id="4" name="Slide Number Placeholder 3"/>
          <p:cNvSpPr>
            <a:spLocks noGrp="1"/>
          </p:cNvSpPr>
          <p:nvPr>
            <p:ph type="sldNum" sz="quarter" idx="10"/>
          </p:nvPr>
        </p:nvSpPr>
        <p:spPr/>
        <p:txBody>
          <a:bodyPr/>
          <a:lstStyle/>
          <a:p>
            <a:fld id="{D0930B08-B6FD-413E-B863-65F0F83630BB}" type="slidenum">
              <a:rPr lang="en-GB" smtClean="0"/>
              <a:t>6</a:t>
            </a:fld>
            <a:endParaRPr lang="en-GB"/>
          </a:p>
        </p:txBody>
      </p:sp>
    </p:spTree>
    <p:extLst>
      <p:ext uri="{BB962C8B-B14F-4D97-AF65-F5344CB8AC3E}">
        <p14:creationId xmlns:p14="http://schemas.microsoft.com/office/powerpoint/2010/main" val="4001857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plan alternative resources and potentially ways of working/regulating the available resource it is essential to understand likely qty/reliability reductions. </a:t>
            </a:r>
          </a:p>
          <a:p>
            <a:r>
              <a:rPr lang="en-US" dirty="0"/>
              <a:t>We cant pre-empt EA response to regulatory changes but we can see what strategy and legislative changes are ahead and take a best guess..</a:t>
            </a:r>
            <a:endParaRPr lang="en-GB" dirty="0"/>
          </a:p>
        </p:txBody>
      </p:sp>
      <p:sp>
        <p:nvSpPr>
          <p:cNvPr id="4" name="Slide Number Placeholder 3"/>
          <p:cNvSpPr>
            <a:spLocks noGrp="1"/>
          </p:cNvSpPr>
          <p:nvPr>
            <p:ph type="sldNum" sz="quarter" idx="5"/>
          </p:nvPr>
        </p:nvSpPr>
        <p:spPr/>
        <p:txBody>
          <a:bodyPr/>
          <a:lstStyle/>
          <a:p>
            <a:fld id="{A0A19351-893B-4885-A10A-639C9E62C3A5}" type="slidenum">
              <a:rPr lang="en-GB" smtClean="0"/>
              <a:t>8</a:t>
            </a:fld>
            <a:endParaRPr lang="en-GB"/>
          </a:p>
        </p:txBody>
      </p:sp>
    </p:spTree>
    <p:extLst>
      <p:ext uri="{BB962C8B-B14F-4D97-AF65-F5344CB8AC3E}">
        <p14:creationId xmlns:p14="http://schemas.microsoft.com/office/powerpoint/2010/main" val="2217913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iteration of the ESWAG heat maps 2020.  Aims to show location and severity of reductions required. . Based on modelled impact of groundwater and surface water abstractions on flows, but also includes discharges (e.g. SWT). Red is where impact is worse, green least bad. </a:t>
            </a:r>
          </a:p>
          <a:p>
            <a:r>
              <a:rPr lang="en-US"/>
              <a:t>Estimates of quantities  (% reduction required) are available in the published doc. Uncertain, but 20% reduction in </a:t>
            </a:r>
            <a:r>
              <a:rPr lang="en-US" err="1"/>
              <a:t>gw</a:t>
            </a:r>
            <a:r>
              <a:rPr lang="en-US"/>
              <a:t> overall E Suffolk possible</a:t>
            </a:r>
          </a:p>
          <a:p>
            <a:r>
              <a:rPr lang="en-US"/>
              <a:t>Health warning – lots of green.  Care is required in interpretation. This is a bulk WB calculation.  Some catchments look ok but this is due to positive effect of STW discharge at end.</a:t>
            </a:r>
          </a:p>
          <a:p>
            <a:r>
              <a:rPr lang="en-US"/>
              <a:t>Interpretation. Helps to have local knowledge. Tang – red due to surface water summer </a:t>
            </a:r>
            <a:r>
              <a:rPr lang="en-US" err="1"/>
              <a:t>licence</a:t>
            </a:r>
            <a:endParaRPr lang="en-US"/>
          </a:p>
          <a:p>
            <a:r>
              <a:rPr lang="en-US"/>
              <a:t>Hundred River red; due to </a:t>
            </a:r>
            <a:r>
              <a:rPr lang="en-US" err="1"/>
              <a:t>pws</a:t>
            </a:r>
            <a:r>
              <a:rPr lang="en-US"/>
              <a:t> groundwater </a:t>
            </a:r>
            <a:r>
              <a:rPr lang="en-US" err="1"/>
              <a:t>licences</a:t>
            </a:r>
            <a:r>
              <a:rPr lang="en-US"/>
              <a:t>.   </a:t>
            </a:r>
          </a:p>
          <a:p>
            <a:r>
              <a:rPr lang="en-US"/>
              <a:t>Additional cautions – </a:t>
            </a:r>
          </a:p>
          <a:p>
            <a:r>
              <a:rPr lang="en-US"/>
              <a:t>Does not account for NEP (water co sustainability reductions)</a:t>
            </a:r>
          </a:p>
          <a:p>
            <a:r>
              <a:rPr lang="en-US"/>
              <a:t>Cannot discount unknown factors –e.g. Norfolk Broads </a:t>
            </a:r>
            <a:r>
              <a:rPr lang="en-US" err="1"/>
              <a:t>gw</a:t>
            </a:r>
            <a:r>
              <a:rPr lang="en-US"/>
              <a:t> impacts– (birds freshwater flows 2006) fish scenting flows</a:t>
            </a:r>
          </a:p>
          <a:p>
            <a:endParaRPr lang="en-GB"/>
          </a:p>
        </p:txBody>
      </p:sp>
      <p:sp>
        <p:nvSpPr>
          <p:cNvPr id="4" name="Slide Number Placeholder 3"/>
          <p:cNvSpPr>
            <a:spLocks noGrp="1"/>
          </p:cNvSpPr>
          <p:nvPr>
            <p:ph type="sldNum" sz="quarter" idx="5"/>
          </p:nvPr>
        </p:nvSpPr>
        <p:spPr/>
        <p:txBody>
          <a:bodyPr/>
          <a:lstStyle/>
          <a:p>
            <a:fld id="{A0A19351-893B-4885-A10A-639C9E62C3A5}" type="slidenum">
              <a:rPr lang="en-GB" smtClean="0"/>
              <a:t>9</a:t>
            </a:fld>
            <a:endParaRPr lang="en-GB"/>
          </a:p>
        </p:txBody>
      </p:sp>
    </p:spTree>
    <p:extLst>
      <p:ext uri="{BB962C8B-B14F-4D97-AF65-F5344CB8AC3E}">
        <p14:creationId xmlns:p14="http://schemas.microsoft.com/office/powerpoint/2010/main" val="2833825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10F95-DBF9-4C62-A0BD-B612177E9A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E6DA787-053E-42D2-8293-E5CFBB220E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6F2D89-3362-4348-9B07-E49538EB0178}"/>
              </a:ext>
            </a:extLst>
          </p:cNvPr>
          <p:cNvSpPr>
            <a:spLocks noGrp="1"/>
          </p:cNvSpPr>
          <p:nvPr>
            <p:ph type="dt" sz="half" idx="10"/>
          </p:nvPr>
        </p:nvSpPr>
        <p:spPr/>
        <p:txBody>
          <a:bodyPr/>
          <a:lstStyle/>
          <a:p>
            <a:fld id="{EFA6ECC5-DA53-4FCD-A293-3F3E4C64BB8B}" type="datetimeFigureOut">
              <a:rPr lang="en-GB" smtClean="0"/>
              <a:t>09/05/2022</a:t>
            </a:fld>
            <a:endParaRPr lang="en-GB"/>
          </a:p>
        </p:txBody>
      </p:sp>
      <p:sp>
        <p:nvSpPr>
          <p:cNvPr id="5" name="Footer Placeholder 4">
            <a:extLst>
              <a:ext uri="{FF2B5EF4-FFF2-40B4-BE49-F238E27FC236}">
                <a16:creationId xmlns:a16="http://schemas.microsoft.com/office/drawing/2014/main" id="{516AB2D0-E908-4D1D-B731-DDE5E8DC63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99E0D1-2887-4B84-A293-D72FA024C07F}"/>
              </a:ext>
            </a:extLst>
          </p:cNvPr>
          <p:cNvSpPr>
            <a:spLocks noGrp="1"/>
          </p:cNvSpPr>
          <p:nvPr>
            <p:ph type="sldNum" sz="quarter" idx="12"/>
          </p:nvPr>
        </p:nvSpPr>
        <p:spPr/>
        <p:txBody>
          <a:bodyPr/>
          <a:lstStyle/>
          <a:p>
            <a:fld id="{1E359F94-6BEB-4A33-9CE5-4096EE543150}" type="slidenum">
              <a:rPr lang="en-GB" smtClean="0"/>
              <a:t>‹#›</a:t>
            </a:fld>
            <a:endParaRPr lang="en-GB"/>
          </a:p>
        </p:txBody>
      </p:sp>
    </p:spTree>
    <p:extLst>
      <p:ext uri="{BB962C8B-B14F-4D97-AF65-F5344CB8AC3E}">
        <p14:creationId xmlns:p14="http://schemas.microsoft.com/office/powerpoint/2010/main" val="12305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0C586-25C9-4F5F-A83D-E21DE25F0FC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70C701-2334-40F8-BDD2-4F0F7FE352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4889D1-41CB-4801-921E-5E11086F74E8}"/>
              </a:ext>
            </a:extLst>
          </p:cNvPr>
          <p:cNvSpPr>
            <a:spLocks noGrp="1"/>
          </p:cNvSpPr>
          <p:nvPr>
            <p:ph type="dt" sz="half" idx="10"/>
          </p:nvPr>
        </p:nvSpPr>
        <p:spPr/>
        <p:txBody>
          <a:bodyPr/>
          <a:lstStyle/>
          <a:p>
            <a:fld id="{EFA6ECC5-DA53-4FCD-A293-3F3E4C64BB8B}" type="datetimeFigureOut">
              <a:rPr lang="en-GB" smtClean="0"/>
              <a:t>09/05/2022</a:t>
            </a:fld>
            <a:endParaRPr lang="en-GB"/>
          </a:p>
        </p:txBody>
      </p:sp>
      <p:sp>
        <p:nvSpPr>
          <p:cNvPr id="5" name="Footer Placeholder 4">
            <a:extLst>
              <a:ext uri="{FF2B5EF4-FFF2-40B4-BE49-F238E27FC236}">
                <a16:creationId xmlns:a16="http://schemas.microsoft.com/office/drawing/2014/main" id="{CD85DBB9-E434-437A-96C2-E5A0C85B57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6F5D18-E272-43CC-8D3C-F55FD2A6D12B}"/>
              </a:ext>
            </a:extLst>
          </p:cNvPr>
          <p:cNvSpPr>
            <a:spLocks noGrp="1"/>
          </p:cNvSpPr>
          <p:nvPr>
            <p:ph type="sldNum" sz="quarter" idx="12"/>
          </p:nvPr>
        </p:nvSpPr>
        <p:spPr/>
        <p:txBody>
          <a:bodyPr/>
          <a:lstStyle/>
          <a:p>
            <a:fld id="{1E359F94-6BEB-4A33-9CE5-4096EE543150}" type="slidenum">
              <a:rPr lang="en-GB" smtClean="0"/>
              <a:t>‹#›</a:t>
            </a:fld>
            <a:endParaRPr lang="en-GB"/>
          </a:p>
        </p:txBody>
      </p:sp>
    </p:spTree>
    <p:extLst>
      <p:ext uri="{BB962C8B-B14F-4D97-AF65-F5344CB8AC3E}">
        <p14:creationId xmlns:p14="http://schemas.microsoft.com/office/powerpoint/2010/main" val="275680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DDFA75-4B93-48F5-B65B-C134FC5C1F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EA7E05-2A94-40C2-8FBC-A923F10FFF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6D69A7-F313-4F38-A4A3-89AC2493592E}"/>
              </a:ext>
            </a:extLst>
          </p:cNvPr>
          <p:cNvSpPr>
            <a:spLocks noGrp="1"/>
          </p:cNvSpPr>
          <p:nvPr>
            <p:ph type="dt" sz="half" idx="10"/>
          </p:nvPr>
        </p:nvSpPr>
        <p:spPr/>
        <p:txBody>
          <a:bodyPr/>
          <a:lstStyle/>
          <a:p>
            <a:fld id="{EFA6ECC5-DA53-4FCD-A293-3F3E4C64BB8B}" type="datetimeFigureOut">
              <a:rPr lang="en-GB" smtClean="0"/>
              <a:t>09/05/2022</a:t>
            </a:fld>
            <a:endParaRPr lang="en-GB"/>
          </a:p>
        </p:txBody>
      </p:sp>
      <p:sp>
        <p:nvSpPr>
          <p:cNvPr id="5" name="Footer Placeholder 4">
            <a:extLst>
              <a:ext uri="{FF2B5EF4-FFF2-40B4-BE49-F238E27FC236}">
                <a16:creationId xmlns:a16="http://schemas.microsoft.com/office/drawing/2014/main" id="{8137CB9F-F427-4F4A-B9CE-9A9AD40F2E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859EF2-8C49-4275-AF48-7219F0C5FC9E}"/>
              </a:ext>
            </a:extLst>
          </p:cNvPr>
          <p:cNvSpPr>
            <a:spLocks noGrp="1"/>
          </p:cNvSpPr>
          <p:nvPr>
            <p:ph type="sldNum" sz="quarter" idx="12"/>
          </p:nvPr>
        </p:nvSpPr>
        <p:spPr/>
        <p:txBody>
          <a:bodyPr/>
          <a:lstStyle/>
          <a:p>
            <a:fld id="{1E359F94-6BEB-4A33-9CE5-4096EE543150}" type="slidenum">
              <a:rPr lang="en-GB" smtClean="0"/>
              <a:t>‹#›</a:t>
            </a:fld>
            <a:endParaRPr lang="en-GB"/>
          </a:p>
        </p:txBody>
      </p:sp>
    </p:spTree>
    <p:extLst>
      <p:ext uri="{BB962C8B-B14F-4D97-AF65-F5344CB8AC3E}">
        <p14:creationId xmlns:p14="http://schemas.microsoft.com/office/powerpoint/2010/main" val="2936629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3D29F-B509-4072-B7D8-304D3104ED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91ADBC-79AD-4EE7-A266-780D8B808D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FDFC84-0B94-452A-AAAA-F258302FBA8E}"/>
              </a:ext>
            </a:extLst>
          </p:cNvPr>
          <p:cNvSpPr>
            <a:spLocks noGrp="1"/>
          </p:cNvSpPr>
          <p:nvPr>
            <p:ph type="dt" sz="half" idx="10"/>
          </p:nvPr>
        </p:nvSpPr>
        <p:spPr/>
        <p:txBody>
          <a:bodyPr/>
          <a:lstStyle/>
          <a:p>
            <a:fld id="{EFA6ECC5-DA53-4FCD-A293-3F3E4C64BB8B}" type="datetimeFigureOut">
              <a:rPr lang="en-GB" smtClean="0"/>
              <a:t>09/05/2022</a:t>
            </a:fld>
            <a:endParaRPr lang="en-GB"/>
          </a:p>
        </p:txBody>
      </p:sp>
      <p:sp>
        <p:nvSpPr>
          <p:cNvPr id="5" name="Footer Placeholder 4">
            <a:extLst>
              <a:ext uri="{FF2B5EF4-FFF2-40B4-BE49-F238E27FC236}">
                <a16:creationId xmlns:a16="http://schemas.microsoft.com/office/drawing/2014/main" id="{E6C7EE7A-F248-4DF3-91DF-FFA0DC6EFA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5F1669-159E-4536-8FB6-E4977C77C321}"/>
              </a:ext>
            </a:extLst>
          </p:cNvPr>
          <p:cNvSpPr>
            <a:spLocks noGrp="1"/>
          </p:cNvSpPr>
          <p:nvPr>
            <p:ph type="sldNum" sz="quarter" idx="12"/>
          </p:nvPr>
        </p:nvSpPr>
        <p:spPr/>
        <p:txBody>
          <a:bodyPr/>
          <a:lstStyle/>
          <a:p>
            <a:fld id="{1E359F94-6BEB-4A33-9CE5-4096EE543150}" type="slidenum">
              <a:rPr lang="en-GB" smtClean="0"/>
              <a:t>‹#›</a:t>
            </a:fld>
            <a:endParaRPr lang="en-GB"/>
          </a:p>
        </p:txBody>
      </p:sp>
    </p:spTree>
    <p:extLst>
      <p:ext uri="{BB962C8B-B14F-4D97-AF65-F5344CB8AC3E}">
        <p14:creationId xmlns:p14="http://schemas.microsoft.com/office/powerpoint/2010/main" val="1436024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DBE87-052F-4C51-A9A4-121570B5EF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0C001F0-5471-446F-B314-DC308D39E6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493921-5F6E-4CAA-81E8-CC797800CE22}"/>
              </a:ext>
            </a:extLst>
          </p:cNvPr>
          <p:cNvSpPr>
            <a:spLocks noGrp="1"/>
          </p:cNvSpPr>
          <p:nvPr>
            <p:ph type="dt" sz="half" idx="10"/>
          </p:nvPr>
        </p:nvSpPr>
        <p:spPr/>
        <p:txBody>
          <a:bodyPr/>
          <a:lstStyle/>
          <a:p>
            <a:fld id="{EFA6ECC5-DA53-4FCD-A293-3F3E4C64BB8B}" type="datetimeFigureOut">
              <a:rPr lang="en-GB" smtClean="0"/>
              <a:t>09/05/2022</a:t>
            </a:fld>
            <a:endParaRPr lang="en-GB"/>
          </a:p>
        </p:txBody>
      </p:sp>
      <p:sp>
        <p:nvSpPr>
          <p:cNvPr id="5" name="Footer Placeholder 4">
            <a:extLst>
              <a:ext uri="{FF2B5EF4-FFF2-40B4-BE49-F238E27FC236}">
                <a16:creationId xmlns:a16="http://schemas.microsoft.com/office/drawing/2014/main" id="{F8C2F4E1-D2E1-4590-BCE1-04A7039C08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D2B4DB-29FF-43BD-B5FF-C71ED970FB57}"/>
              </a:ext>
            </a:extLst>
          </p:cNvPr>
          <p:cNvSpPr>
            <a:spLocks noGrp="1"/>
          </p:cNvSpPr>
          <p:nvPr>
            <p:ph type="sldNum" sz="quarter" idx="12"/>
          </p:nvPr>
        </p:nvSpPr>
        <p:spPr/>
        <p:txBody>
          <a:bodyPr/>
          <a:lstStyle/>
          <a:p>
            <a:fld id="{1E359F94-6BEB-4A33-9CE5-4096EE543150}" type="slidenum">
              <a:rPr lang="en-GB" smtClean="0"/>
              <a:t>‹#›</a:t>
            </a:fld>
            <a:endParaRPr lang="en-GB"/>
          </a:p>
        </p:txBody>
      </p:sp>
    </p:spTree>
    <p:extLst>
      <p:ext uri="{BB962C8B-B14F-4D97-AF65-F5344CB8AC3E}">
        <p14:creationId xmlns:p14="http://schemas.microsoft.com/office/powerpoint/2010/main" val="499156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771B-93D4-4E13-905F-76EA7F74C9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D8E494-C5ED-4D7B-95D7-FCEA499E8E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AD3251-AEAE-4B88-91BD-2778524340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786EB41-7625-42C5-86B6-A117AC6E277E}"/>
              </a:ext>
            </a:extLst>
          </p:cNvPr>
          <p:cNvSpPr>
            <a:spLocks noGrp="1"/>
          </p:cNvSpPr>
          <p:nvPr>
            <p:ph type="dt" sz="half" idx="10"/>
          </p:nvPr>
        </p:nvSpPr>
        <p:spPr/>
        <p:txBody>
          <a:bodyPr/>
          <a:lstStyle/>
          <a:p>
            <a:fld id="{EFA6ECC5-DA53-4FCD-A293-3F3E4C64BB8B}" type="datetimeFigureOut">
              <a:rPr lang="en-GB" smtClean="0"/>
              <a:t>09/05/2022</a:t>
            </a:fld>
            <a:endParaRPr lang="en-GB"/>
          </a:p>
        </p:txBody>
      </p:sp>
      <p:sp>
        <p:nvSpPr>
          <p:cNvPr id="6" name="Footer Placeholder 5">
            <a:extLst>
              <a:ext uri="{FF2B5EF4-FFF2-40B4-BE49-F238E27FC236}">
                <a16:creationId xmlns:a16="http://schemas.microsoft.com/office/drawing/2014/main" id="{262C0864-0A91-43B7-8AD1-C6F701AA60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2969A9-21D5-4D5A-8D9D-DBC207937EF0}"/>
              </a:ext>
            </a:extLst>
          </p:cNvPr>
          <p:cNvSpPr>
            <a:spLocks noGrp="1"/>
          </p:cNvSpPr>
          <p:nvPr>
            <p:ph type="sldNum" sz="quarter" idx="12"/>
          </p:nvPr>
        </p:nvSpPr>
        <p:spPr/>
        <p:txBody>
          <a:bodyPr/>
          <a:lstStyle/>
          <a:p>
            <a:fld id="{1E359F94-6BEB-4A33-9CE5-4096EE543150}" type="slidenum">
              <a:rPr lang="en-GB" smtClean="0"/>
              <a:t>‹#›</a:t>
            </a:fld>
            <a:endParaRPr lang="en-GB"/>
          </a:p>
        </p:txBody>
      </p:sp>
    </p:spTree>
    <p:extLst>
      <p:ext uri="{BB962C8B-B14F-4D97-AF65-F5344CB8AC3E}">
        <p14:creationId xmlns:p14="http://schemas.microsoft.com/office/powerpoint/2010/main" val="1664436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AA5F8-00E0-4EC6-A0DC-1D3E4DD6DFC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50BB6F-500C-4747-BB14-6809806B3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4C47CC-009C-4649-B940-B537C8B21E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9AD374F-B073-438C-8095-46C0A912C7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945522-D9B8-4C5D-AFCC-AEE55EBA92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ADE5C3-D4AF-4E97-A8F1-0BCE878B0E0A}"/>
              </a:ext>
            </a:extLst>
          </p:cNvPr>
          <p:cNvSpPr>
            <a:spLocks noGrp="1"/>
          </p:cNvSpPr>
          <p:nvPr>
            <p:ph type="dt" sz="half" idx="10"/>
          </p:nvPr>
        </p:nvSpPr>
        <p:spPr/>
        <p:txBody>
          <a:bodyPr/>
          <a:lstStyle/>
          <a:p>
            <a:fld id="{EFA6ECC5-DA53-4FCD-A293-3F3E4C64BB8B}" type="datetimeFigureOut">
              <a:rPr lang="en-GB" smtClean="0"/>
              <a:t>09/05/2022</a:t>
            </a:fld>
            <a:endParaRPr lang="en-GB"/>
          </a:p>
        </p:txBody>
      </p:sp>
      <p:sp>
        <p:nvSpPr>
          <p:cNvPr id="8" name="Footer Placeholder 7">
            <a:extLst>
              <a:ext uri="{FF2B5EF4-FFF2-40B4-BE49-F238E27FC236}">
                <a16:creationId xmlns:a16="http://schemas.microsoft.com/office/drawing/2014/main" id="{5EB5CB5C-C048-4388-80C9-288AE2263BB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2E71C0-D76B-40EE-B99F-448E3F5814E9}"/>
              </a:ext>
            </a:extLst>
          </p:cNvPr>
          <p:cNvSpPr>
            <a:spLocks noGrp="1"/>
          </p:cNvSpPr>
          <p:nvPr>
            <p:ph type="sldNum" sz="quarter" idx="12"/>
          </p:nvPr>
        </p:nvSpPr>
        <p:spPr/>
        <p:txBody>
          <a:bodyPr/>
          <a:lstStyle/>
          <a:p>
            <a:fld id="{1E359F94-6BEB-4A33-9CE5-4096EE543150}" type="slidenum">
              <a:rPr lang="en-GB" smtClean="0"/>
              <a:t>‹#›</a:t>
            </a:fld>
            <a:endParaRPr lang="en-GB"/>
          </a:p>
        </p:txBody>
      </p:sp>
    </p:spTree>
    <p:extLst>
      <p:ext uri="{BB962C8B-B14F-4D97-AF65-F5344CB8AC3E}">
        <p14:creationId xmlns:p14="http://schemas.microsoft.com/office/powerpoint/2010/main" val="731829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6476-5CA9-4AB4-8487-C7B292EEC0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607F57-62E0-4F3F-BF6C-C1B3BB880FB2}"/>
              </a:ext>
            </a:extLst>
          </p:cNvPr>
          <p:cNvSpPr>
            <a:spLocks noGrp="1"/>
          </p:cNvSpPr>
          <p:nvPr>
            <p:ph type="dt" sz="half" idx="10"/>
          </p:nvPr>
        </p:nvSpPr>
        <p:spPr/>
        <p:txBody>
          <a:bodyPr/>
          <a:lstStyle/>
          <a:p>
            <a:fld id="{EFA6ECC5-DA53-4FCD-A293-3F3E4C64BB8B}" type="datetimeFigureOut">
              <a:rPr lang="en-GB" smtClean="0"/>
              <a:t>09/05/2022</a:t>
            </a:fld>
            <a:endParaRPr lang="en-GB"/>
          </a:p>
        </p:txBody>
      </p:sp>
      <p:sp>
        <p:nvSpPr>
          <p:cNvPr id="4" name="Footer Placeholder 3">
            <a:extLst>
              <a:ext uri="{FF2B5EF4-FFF2-40B4-BE49-F238E27FC236}">
                <a16:creationId xmlns:a16="http://schemas.microsoft.com/office/drawing/2014/main" id="{7B878F74-95F2-4018-8C76-B388521ED9A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863DE5-1F86-427F-9850-432EA5F945F5}"/>
              </a:ext>
            </a:extLst>
          </p:cNvPr>
          <p:cNvSpPr>
            <a:spLocks noGrp="1"/>
          </p:cNvSpPr>
          <p:nvPr>
            <p:ph type="sldNum" sz="quarter" idx="12"/>
          </p:nvPr>
        </p:nvSpPr>
        <p:spPr/>
        <p:txBody>
          <a:bodyPr/>
          <a:lstStyle/>
          <a:p>
            <a:fld id="{1E359F94-6BEB-4A33-9CE5-4096EE543150}" type="slidenum">
              <a:rPr lang="en-GB" smtClean="0"/>
              <a:t>‹#›</a:t>
            </a:fld>
            <a:endParaRPr lang="en-GB"/>
          </a:p>
        </p:txBody>
      </p:sp>
    </p:spTree>
    <p:extLst>
      <p:ext uri="{BB962C8B-B14F-4D97-AF65-F5344CB8AC3E}">
        <p14:creationId xmlns:p14="http://schemas.microsoft.com/office/powerpoint/2010/main" val="2655160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F437CD-D6BB-4EC5-A301-575D5C31C2C9}"/>
              </a:ext>
            </a:extLst>
          </p:cNvPr>
          <p:cNvSpPr>
            <a:spLocks noGrp="1"/>
          </p:cNvSpPr>
          <p:nvPr>
            <p:ph type="dt" sz="half" idx="10"/>
          </p:nvPr>
        </p:nvSpPr>
        <p:spPr/>
        <p:txBody>
          <a:bodyPr/>
          <a:lstStyle/>
          <a:p>
            <a:fld id="{EFA6ECC5-DA53-4FCD-A293-3F3E4C64BB8B}" type="datetimeFigureOut">
              <a:rPr lang="en-GB" smtClean="0"/>
              <a:t>09/05/2022</a:t>
            </a:fld>
            <a:endParaRPr lang="en-GB"/>
          </a:p>
        </p:txBody>
      </p:sp>
      <p:sp>
        <p:nvSpPr>
          <p:cNvPr id="3" name="Footer Placeholder 2">
            <a:extLst>
              <a:ext uri="{FF2B5EF4-FFF2-40B4-BE49-F238E27FC236}">
                <a16:creationId xmlns:a16="http://schemas.microsoft.com/office/drawing/2014/main" id="{E52AA69A-8ED1-4429-BF7D-B51E9BE89EF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B7D6567-6657-4562-B465-2F1D904F6E6A}"/>
              </a:ext>
            </a:extLst>
          </p:cNvPr>
          <p:cNvSpPr>
            <a:spLocks noGrp="1"/>
          </p:cNvSpPr>
          <p:nvPr>
            <p:ph type="sldNum" sz="quarter" idx="12"/>
          </p:nvPr>
        </p:nvSpPr>
        <p:spPr/>
        <p:txBody>
          <a:bodyPr/>
          <a:lstStyle/>
          <a:p>
            <a:fld id="{1E359F94-6BEB-4A33-9CE5-4096EE543150}" type="slidenum">
              <a:rPr lang="en-GB" smtClean="0"/>
              <a:t>‹#›</a:t>
            </a:fld>
            <a:endParaRPr lang="en-GB"/>
          </a:p>
        </p:txBody>
      </p:sp>
    </p:spTree>
    <p:extLst>
      <p:ext uri="{BB962C8B-B14F-4D97-AF65-F5344CB8AC3E}">
        <p14:creationId xmlns:p14="http://schemas.microsoft.com/office/powerpoint/2010/main" val="46636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38219-2A14-40E1-8CDF-49802F03BA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8E6CAD5-1634-45A3-B251-858F2C04D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2F1AD5-5195-4661-8031-D59137D04B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862483-48A9-48C8-BAC9-77AF58483C59}"/>
              </a:ext>
            </a:extLst>
          </p:cNvPr>
          <p:cNvSpPr>
            <a:spLocks noGrp="1"/>
          </p:cNvSpPr>
          <p:nvPr>
            <p:ph type="dt" sz="half" idx="10"/>
          </p:nvPr>
        </p:nvSpPr>
        <p:spPr/>
        <p:txBody>
          <a:bodyPr/>
          <a:lstStyle/>
          <a:p>
            <a:fld id="{EFA6ECC5-DA53-4FCD-A293-3F3E4C64BB8B}" type="datetimeFigureOut">
              <a:rPr lang="en-GB" smtClean="0"/>
              <a:t>09/05/2022</a:t>
            </a:fld>
            <a:endParaRPr lang="en-GB"/>
          </a:p>
        </p:txBody>
      </p:sp>
      <p:sp>
        <p:nvSpPr>
          <p:cNvPr id="6" name="Footer Placeholder 5">
            <a:extLst>
              <a:ext uri="{FF2B5EF4-FFF2-40B4-BE49-F238E27FC236}">
                <a16:creationId xmlns:a16="http://schemas.microsoft.com/office/drawing/2014/main" id="{71FBBB81-1E8C-427E-A394-9818936F3E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F1FA20-5E77-4EC1-AC11-D04A878EAF67}"/>
              </a:ext>
            </a:extLst>
          </p:cNvPr>
          <p:cNvSpPr>
            <a:spLocks noGrp="1"/>
          </p:cNvSpPr>
          <p:nvPr>
            <p:ph type="sldNum" sz="quarter" idx="12"/>
          </p:nvPr>
        </p:nvSpPr>
        <p:spPr/>
        <p:txBody>
          <a:bodyPr/>
          <a:lstStyle/>
          <a:p>
            <a:fld id="{1E359F94-6BEB-4A33-9CE5-4096EE543150}" type="slidenum">
              <a:rPr lang="en-GB" smtClean="0"/>
              <a:t>‹#›</a:t>
            </a:fld>
            <a:endParaRPr lang="en-GB"/>
          </a:p>
        </p:txBody>
      </p:sp>
    </p:spTree>
    <p:extLst>
      <p:ext uri="{BB962C8B-B14F-4D97-AF65-F5344CB8AC3E}">
        <p14:creationId xmlns:p14="http://schemas.microsoft.com/office/powerpoint/2010/main" val="3671195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34702-ADB4-4BE1-ADF7-33AB4F5D94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73E494-ABF6-4608-BDAA-4200F59BCC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6F7C9BE-E073-4D34-BE35-D9BE2DC39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BAC8DA-0BBB-4FFF-8A39-E1A1147C6093}"/>
              </a:ext>
            </a:extLst>
          </p:cNvPr>
          <p:cNvSpPr>
            <a:spLocks noGrp="1"/>
          </p:cNvSpPr>
          <p:nvPr>
            <p:ph type="dt" sz="half" idx="10"/>
          </p:nvPr>
        </p:nvSpPr>
        <p:spPr/>
        <p:txBody>
          <a:bodyPr/>
          <a:lstStyle/>
          <a:p>
            <a:fld id="{EFA6ECC5-DA53-4FCD-A293-3F3E4C64BB8B}" type="datetimeFigureOut">
              <a:rPr lang="en-GB" smtClean="0"/>
              <a:t>09/05/2022</a:t>
            </a:fld>
            <a:endParaRPr lang="en-GB"/>
          </a:p>
        </p:txBody>
      </p:sp>
      <p:sp>
        <p:nvSpPr>
          <p:cNvPr id="6" name="Footer Placeholder 5">
            <a:extLst>
              <a:ext uri="{FF2B5EF4-FFF2-40B4-BE49-F238E27FC236}">
                <a16:creationId xmlns:a16="http://schemas.microsoft.com/office/drawing/2014/main" id="{57277F8B-EF9D-443D-86DA-C5DDDC1A79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C09DDF-7AE2-4335-953C-48316B5D2585}"/>
              </a:ext>
            </a:extLst>
          </p:cNvPr>
          <p:cNvSpPr>
            <a:spLocks noGrp="1"/>
          </p:cNvSpPr>
          <p:nvPr>
            <p:ph type="sldNum" sz="quarter" idx="12"/>
          </p:nvPr>
        </p:nvSpPr>
        <p:spPr/>
        <p:txBody>
          <a:bodyPr/>
          <a:lstStyle/>
          <a:p>
            <a:fld id="{1E359F94-6BEB-4A33-9CE5-4096EE543150}" type="slidenum">
              <a:rPr lang="en-GB" smtClean="0"/>
              <a:t>‹#›</a:t>
            </a:fld>
            <a:endParaRPr lang="en-GB"/>
          </a:p>
        </p:txBody>
      </p:sp>
    </p:spTree>
    <p:extLst>
      <p:ext uri="{BB962C8B-B14F-4D97-AF65-F5344CB8AC3E}">
        <p14:creationId xmlns:p14="http://schemas.microsoft.com/office/powerpoint/2010/main" val="2445026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2C4695-859A-4FCE-A897-6F589C796B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5F801E-FDA6-4EE4-AB98-B3C8C419CD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258970-AD56-4DB2-9D22-3AC900149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ECC5-DA53-4FCD-A293-3F3E4C64BB8B}" type="datetimeFigureOut">
              <a:rPr lang="en-GB" smtClean="0"/>
              <a:t>09/05/2022</a:t>
            </a:fld>
            <a:endParaRPr lang="en-GB"/>
          </a:p>
        </p:txBody>
      </p:sp>
      <p:sp>
        <p:nvSpPr>
          <p:cNvPr id="5" name="Footer Placeholder 4">
            <a:extLst>
              <a:ext uri="{FF2B5EF4-FFF2-40B4-BE49-F238E27FC236}">
                <a16:creationId xmlns:a16="http://schemas.microsoft.com/office/drawing/2014/main" id="{5783A86D-7ECB-499C-9A5A-B16A9C5A08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415F1BF-94E8-4682-8A6E-8EFBD3DA24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59F94-6BEB-4A33-9CE5-4096EE543150}" type="slidenum">
              <a:rPr lang="en-GB" smtClean="0"/>
              <a:t>‹#›</a:t>
            </a:fld>
            <a:endParaRPr lang="en-GB"/>
          </a:p>
        </p:txBody>
      </p:sp>
    </p:spTree>
    <p:extLst>
      <p:ext uri="{BB962C8B-B14F-4D97-AF65-F5344CB8AC3E}">
        <p14:creationId xmlns:p14="http://schemas.microsoft.com/office/powerpoint/2010/main" val="3278316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hyperlink" Target="mailto:john@swsllp.co.u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EEC59-456D-44CE-BCC3-691BB0A2859E}"/>
              </a:ext>
            </a:extLst>
          </p:cNvPr>
          <p:cNvSpPr>
            <a:spLocks noGrp="1"/>
          </p:cNvSpPr>
          <p:nvPr>
            <p:ph type="title"/>
          </p:nvPr>
        </p:nvSpPr>
        <p:spPr>
          <a:xfrm>
            <a:off x="628073" y="286327"/>
            <a:ext cx="10815782" cy="1302328"/>
          </a:xfrm>
        </p:spPr>
        <p:txBody>
          <a:bodyPr>
            <a:noAutofit/>
          </a:bodyPr>
          <a:lstStyle/>
          <a:p>
            <a:pPr algn="ctr"/>
            <a:r>
              <a:rPr lang="en-GB" dirty="0">
                <a:solidFill>
                  <a:srgbClr val="001F5F"/>
                </a:solidFill>
                <a:latin typeface="+mn-lt"/>
              </a:rPr>
              <a:t>       Measuring up to the future water       challenges in East Anglia </a:t>
            </a:r>
            <a:endParaRPr lang="en-GB" dirty="0">
              <a:latin typeface="+mn-lt"/>
            </a:endParaRPr>
          </a:p>
        </p:txBody>
      </p:sp>
      <p:pic>
        <p:nvPicPr>
          <p:cNvPr id="36" name="Picture 35">
            <a:extLst>
              <a:ext uri="{FF2B5EF4-FFF2-40B4-BE49-F238E27FC236}">
                <a16:creationId xmlns:a16="http://schemas.microsoft.com/office/drawing/2014/main" id="{AF6D3815-D3B5-4437-887F-4374EB2CFC89}"/>
              </a:ext>
            </a:extLst>
          </p:cNvPr>
          <p:cNvPicPr>
            <a:picLocks noChangeAspect="1"/>
          </p:cNvPicPr>
          <p:nvPr/>
        </p:nvPicPr>
        <p:blipFill rotWithShape="1">
          <a:blip r:embed="rId2"/>
          <a:srcRect l="-1" t="4580" r="234" b="30600"/>
          <a:stretch/>
        </p:blipFill>
        <p:spPr>
          <a:xfrm>
            <a:off x="0" y="1858616"/>
            <a:ext cx="12192000" cy="3498575"/>
          </a:xfrm>
          <a:prstGeom prst="rect">
            <a:avLst/>
          </a:prstGeom>
        </p:spPr>
      </p:pic>
      <p:pic>
        <p:nvPicPr>
          <p:cNvPr id="40" name="Content Placeholder 39" descr="A picture containing text&#10;&#10;Description automatically generated">
            <a:extLst>
              <a:ext uri="{FF2B5EF4-FFF2-40B4-BE49-F238E27FC236}">
                <a16:creationId xmlns:a16="http://schemas.microsoft.com/office/drawing/2014/main" id="{F71487C7-B0E3-4784-A047-6ECB4DF9D9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38655" y="5610225"/>
            <a:ext cx="2984674" cy="657892"/>
          </a:xfrm>
        </p:spPr>
      </p:pic>
      <p:sp>
        <p:nvSpPr>
          <p:cNvPr id="42" name="Rectangle 41">
            <a:extLst>
              <a:ext uri="{FF2B5EF4-FFF2-40B4-BE49-F238E27FC236}">
                <a16:creationId xmlns:a16="http://schemas.microsoft.com/office/drawing/2014/main" id="{1A4A1601-3CEE-4D03-AFED-5DC7E3F7AE89}"/>
              </a:ext>
            </a:extLst>
          </p:cNvPr>
          <p:cNvSpPr/>
          <p:nvPr/>
        </p:nvSpPr>
        <p:spPr>
          <a:xfrm>
            <a:off x="2248290" y="5610224"/>
            <a:ext cx="5090365" cy="65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6F9B3FF4-6CF4-446E-93C8-1512ACFC286B}"/>
              </a:ext>
            </a:extLst>
          </p:cNvPr>
          <p:cNvSpPr txBox="1"/>
          <p:nvPr/>
        </p:nvSpPr>
        <p:spPr>
          <a:xfrm>
            <a:off x="2726458" y="5754505"/>
            <a:ext cx="4538306" cy="400110"/>
          </a:xfrm>
          <a:prstGeom prst="rect">
            <a:avLst/>
          </a:prstGeom>
          <a:solidFill>
            <a:schemeClr val="bg1"/>
          </a:solidFill>
        </p:spPr>
        <p:txBody>
          <a:bodyPr wrap="square" rtlCol="0">
            <a:spAutoFit/>
          </a:bodyPr>
          <a:lstStyle/>
          <a:p>
            <a:r>
              <a:rPr lang="en-US" sz="2000" b="1" dirty="0">
                <a:solidFill>
                  <a:schemeClr val="accent5">
                    <a:lumMod val="50000"/>
                  </a:schemeClr>
                </a:solidFill>
                <a:latin typeface="Microsoft JhengHei" panose="020B0604030504040204" pitchFamily="34" charset="-120"/>
                <a:ea typeface="Microsoft JhengHei" panose="020B0604030504040204" pitchFamily="34" charset="-120"/>
              </a:rPr>
              <a:t>John Patrick 	 </a:t>
            </a:r>
            <a:endParaRPr lang="en-GB" sz="2000" b="1" dirty="0">
              <a:solidFill>
                <a:schemeClr val="accent5">
                  <a:lumMod val="50000"/>
                </a:schemeClr>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386281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E65A1-5D68-48EA-9D70-0E40115D87DF}"/>
              </a:ext>
            </a:extLst>
          </p:cNvPr>
          <p:cNvSpPr>
            <a:spLocks noGrp="1"/>
          </p:cNvSpPr>
          <p:nvPr>
            <p:ph type="title"/>
          </p:nvPr>
        </p:nvSpPr>
        <p:spPr>
          <a:xfrm>
            <a:off x="4521323" y="365125"/>
            <a:ext cx="7218731" cy="1325563"/>
          </a:xfrm>
        </p:spPr>
        <p:txBody>
          <a:bodyPr/>
          <a:lstStyle/>
          <a:p>
            <a:pPr algn="ctr"/>
            <a:r>
              <a:rPr lang="en-US">
                <a:solidFill>
                  <a:schemeClr val="tx2">
                    <a:lumMod val="50000"/>
                  </a:schemeClr>
                </a:solidFill>
                <a:latin typeface="+mn-lt"/>
              </a:rPr>
              <a:t>W</a:t>
            </a:r>
            <a:r>
              <a:rPr lang="en-GB">
                <a:solidFill>
                  <a:schemeClr val="tx2">
                    <a:lumMod val="50000"/>
                  </a:schemeClr>
                </a:solidFill>
                <a:latin typeface="+mn-lt"/>
              </a:rPr>
              <a:t>hat are we going to do about it ?</a:t>
            </a:r>
          </a:p>
        </p:txBody>
      </p:sp>
      <p:sp>
        <p:nvSpPr>
          <p:cNvPr id="3" name="Content Placeholder 2">
            <a:extLst>
              <a:ext uri="{FF2B5EF4-FFF2-40B4-BE49-F238E27FC236}">
                <a16:creationId xmlns:a16="http://schemas.microsoft.com/office/drawing/2014/main" id="{BBB83A8A-F941-4674-B69C-E7E4BC95E6D7}"/>
              </a:ext>
            </a:extLst>
          </p:cNvPr>
          <p:cNvSpPr>
            <a:spLocks noGrp="1"/>
          </p:cNvSpPr>
          <p:nvPr>
            <p:ph idx="1"/>
          </p:nvPr>
        </p:nvSpPr>
        <p:spPr>
          <a:xfrm>
            <a:off x="4636938" y="2014811"/>
            <a:ext cx="7218732" cy="4667250"/>
          </a:xfrm>
        </p:spPr>
        <p:txBody>
          <a:bodyPr>
            <a:normAutofit/>
          </a:bodyPr>
          <a:lstStyle/>
          <a:p>
            <a:r>
              <a:rPr lang="en-US" dirty="0"/>
              <a:t>Change our </a:t>
            </a:r>
            <a:r>
              <a:rPr lang="en-US" dirty="0" err="1"/>
              <a:t>behaviour</a:t>
            </a:r>
            <a:r>
              <a:rPr lang="en-US" dirty="0"/>
              <a:t>  !</a:t>
            </a:r>
          </a:p>
          <a:p>
            <a:r>
              <a:rPr lang="en-US" dirty="0"/>
              <a:t>Agreement needed between water stakeholders to act collectively.</a:t>
            </a:r>
          </a:p>
          <a:p>
            <a:r>
              <a:rPr lang="en-US" dirty="0"/>
              <a:t>Realism, speed and adaptability from policy makers. DEFRA / EA.</a:t>
            </a:r>
          </a:p>
          <a:p>
            <a:r>
              <a:rPr lang="en-US" dirty="0"/>
              <a:t>Understand the rules of the game for the next 25 years.</a:t>
            </a:r>
          </a:p>
          <a:p>
            <a:r>
              <a:rPr lang="en-US" dirty="0"/>
              <a:t>Support agriculture as we do Public Water Supply .</a:t>
            </a:r>
          </a:p>
        </p:txBody>
      </p:sp>
      <p:pic>
        <p:nvPicPr>
          <p:cNvPr id="4" name="Picture 2">
            <a:extLst>
              <a:ext uri="{FF2B5EF4-FFF2-40B4-BE49-F238E27FC236}">
                <a16:creationId xmlns:a16="http://schemas.microsoft.com/office/drawing/2014/main" id="{2D897600-B1D3-41D9-AA45-BC9FFEBA7F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49"/>
          <a:stretch/>
        </p:blipFill>
        <p:spPr bwMode="auto">
          <a:xfrm>
            <a:off x="0" y="0"/>
            <a:ext cx="4196496" cy="68737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arming feature: Water storage &amp;amp;#39;needed to save future crops&amp;amp;#39; | East Anglian  Daily Times">
            <a:extLst>
              <a:ext uri="{FF2B5EF4-FFF2-40B4-BE49-F238E27FC236}">
                <a16:creationId xmlns:a16="http://schemas.microsoft.com/office/drawing/2014/main" id="{FCCFDA47-7BE2-45D9-AD15-5389356E85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683"/>
          <a:stretch/>
        </p:blipFill>
        <p:spPr bwMode="auto">
          <a:xfrm>
            <a:off x="0" y="0"/>
            <a:ext cx="4196496" cy="68737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broom&#10;&#10;Description automatically generated">
            <a:extLst>
              <a:ext uri="{FF2B5EF4-FFF2-40B4-BE49-F238E27FC236}">
                <a16:creationId xmlns:a16="http://schemas.microsoft.com/office/drawing/2014/main" id="{FB15EC7A-B25D-49F1-8CC5-904FE0316835}"/>
              </a:ext>
            </a:extLst>
          </p:cNvPr>
          <p:cNvPicPr>
            <a:picLocks noChangeAspect="1"/>
          </p:cNvPicPr>
          <p:nvPr/>
        </p:nvPicPr>
        <p:blipFill rotWithShape="1">
          <a:blip r:embed="rId4">
            <a:extLst>
              <a:ext uri="{28A0092B-C50C-407E-A947-70E740481C1C}">
                <a14:useLocalDpi xmlns:a14="http://schemas.microsoft.com/office/drawing/2010/main" val="0"/>
              </a:ext>
            </a:extLst>
          </a:blip>
          <a:srcRect t="18412"/>
          <a:stretch/>
        </p:blipFill>
        <p:spPr>
          <a:xfrm rot="5400000">
            <a:off x="-1330752" y="1330752"/>
            <a:ext cx="6858000" cy="4196496"/>
          </a:xfrm>
          <a:prstGeom prst="rect">
            <a:avLst/>
          </a:prstGeom>
        </p:spPr>
      </p:pic>
    </p:spTree>
    <p:extLst>
      <p:ext uri="{BB962C8B-B14F-4D97-AF65-F5344CB8AC3E}">
        <p14:creationId xmlns:p14="http://schemas.microsoft.com/office/powerpoint/2010/main" val="2809070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918C-C8F7-46BB-A2AB-E900679FAFFB}"/>
              </a:ext>
            </a:extLst>
          </p:cNvPr>
          <p:cNvSpPr>
            <a:spLocks noGrp="1"/>
          </p:cNvSpPr>
          <p:nvPr>
            <p:ph type="title"/>
          </p:nvPr>
        </p:nvSpPr>
        <p:spPr/>
        <p:txBody>
          <a:bodyPr/>
          <a:lstStyle/>
          <a:p>
            <a:r>
              <a:rPr lang="en-GB"/>
              <a:t>                      </a:t>
            </a:r>
          </a:p>
        </p:txBody>
      </p:sp>
      <p:pic>
        <p:nvPicPr>
          <p:cNvPr id="5" name="Content Placeholder 4">
            <a:extLst>
              <a:ext uri="{FF2B5EF4-FFF2-40B4-BE49-F238E27FC236}">
                <a16:creationId xmlns:a16="http://schemas.microsoft.com/office/drawing/2014/main" id="{DD672F4E-003F-48EA-84C2-C5FDBAA7E1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65323" y="410367"/>
            <a:ext cx="2534307" cy="616344"/>
          </a:xfrm>
        </p:spPr>
      </p:pic>
      <p:sp>
        <p:nvSpPr>
          <p:cNvPr id="6" name="TextBox 5">
            <a:extLst>
              <a:ext uri="{FF2B5EF4-FFF2-40B4-BE49-F238E27FC236}">
                <a16:creationId xmlns:a16="http://schemas.microsoft.com/office/drawing/2014/main" id="{1EE1D0B9-8EAF-437A-BA1D-BDE1196AAD45}"/>
              </a:ext>
            </a:extLst>
          </p:cNvPr>
          <p:cNvSpPr txBox="1"/>
          <p:nvPr/>
        </p:nvSpPr>
        <p:spPr>
          <a:xfrm>
            <a:off x="1524000" y="2124076"/>
            <a:ext cx="9829800" cy="144655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A close up of a map&#10;&#10;Description automatically generated">
            <a:extLst>
              <a:ext uri="{FF2B5EF4-FFF2-40B4-BE49-F238E27FC236}">
                <a16:creationId xmlns:a16="http://schemas.microsoft.com/office/drawing/2014/main" id="{0B211C3A-A7D2-4FF6-8E06-07C0E86ABD26}"/>
              </a:ext>
            </a:extLst>
          </p:cNvPr>
          <p:cNvPicPr>
            <a:picLocks noChangeAspect="1"/>
          </p:cNvPicPr>
          <p:nvPr/>
        </p:nvPicPr>
        <p:blipFill rotWithShape="1">
          <a:blip r:embed="rId3">
            <a:extLst>
              <a:ext uri="{28A0092B-C50C-407E-A947-70E740481C1C}">
                <a14:useLocalDpi xmlns:a14="http://schemas.microsoft.com/office/drawing/2010/main" val="0"/>
              </a:ext>
            </a:extLst>
          </a:blip>
          <a:srcRect r="19689" b="7988"/>
          <a:stretch/>
        </p:blipFill>
        <p:spPr>
          <a:xfrm>
            <a:off x="1237592" y="1176628"/>
            <a:ext cx="9430408" cy="5169817"/>
          </a:xfrm>
          <a:prstGeom prst="rect">
            <a:avLst/>
          </a:prstGeom>
        </p:spPr>
      </p:pic>
      <p:pic>
        <p:nvPicPr>
          <p:cNvPr id="12" name="Picture 11">
            <a:extLst>
              <a:ext uri="{FF2B5EF4-FFF2-40B4-BE49-F238E27FC236}">
                <a16:creationId xmlns:a16="http://schemas.microsoft.com/office/drawing/2014/main" id="{66C9E8CB-C787-49E8-9C23-821D90D1099E}"/>
              </a:ext>
            </a:extLst>
          </p:cNvPr>
          <p:cNvPicPr>
            <a:picLocks noChangeAspect="1"/>
          </p:cNvPicPr>
          <p:nvPr/>
        </p:nvPicPr>
        <p:blipFill>
          <a:blip r:embed="rId4"/>
          <a:stretch>
            <a:fillRect/>
          </a:stretch>
        </p:blipFill>
        <p:spPr>
          <a:xfrm>
            <a:off x="1237592" y="5336654"/>
            <a:ext cx="2057687" cy="1009791"/>
          </a:xfrm>
          <a:prstGeom prst="rect">
            <a:avLst/>
          </a:prstGeom>
        </p:spPr>
      </p:pic>
    </p:spTree>
    <p:extLst>
      <p:ext uri="{BB962C8B-B14F-4D97-AF65-F5344CB8AC3E}">
        <p14:creationId xmlns:p14="http://schemas.microsoft.com/office/powerpoint/2010/main" val="1894659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10;&#10;Description automatically generated">
            <a:extLst>
              <a:ext uri="{FF2B5EF4-FFF2-40B4-BE49-F238E27FC236}">
                <a16:creationId xmlns:a16="http://schemas.microsoft.com/office/drawing/2014/main" id="{41838FB3-7426-4A21-8C0D-61465004B21C}"/>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EA7C70-EB41-4DA0-8D8E-3288AF3BC6D6}"/>
              </a:ext>
            </a:extLst>
          </p:cNvPr>
          <p:cNvSpPr>
            <a:spLocks noGrp="1"/>
          </p:cNvSpPr>
          <p:nvPr>
            <p:ph type="title"/>
          </p:nvPr>
        </p:nvSpPr>
        <p:spPr>
          <a:xfrm>
            <a:off x="7531610" y="365125"/>
            <a:ext cx="3822189" cy="1899912"/>
          </a:xfrm>
        </p:spPr>
        <p:txBody>
          <a:bodyPr>
            <a:normAutofit/>
          </a:bodyPr>
          <a:lstStyle/>
          <a:p>
            <a:r>
              <a:rPr lang="en-US" sz="4000"/>
              <a:t>Environmental impact</a:t>
            </a:r>
            <a:endParaRPr lang="en-GB" sz="4000"/>
          </a:p>
        </p:txBody>
      </p:sp>
      <p:sp>
        <p:nvSpPr>
          <p:cNvPr id="9" name="Content Placeholder 8">
            <a:extLst>
              <a:ext uri="{FF2B5EF4-FFF2-40B4-BE49-F238E27FC236}">
                <a16:creationId xmlns:a16="http://schemas.microsoft.com/office/drawing/2014/main" id="{248B8197-3DD2-48F3-9DA5-EE54F665EB5C}"/>
              </a:ext>
            </a:extLst>
          </p:cNvPr>
          <p:cNvSpPr>
            <a:spLocks noGrp="1"/>
          </p:cNvSpPr>
          <p:nvPr>
            <p:ph idx="1"/>
          </p:nvPr>
        </p:nvSpPr>
        <p:spPr>
          <a:xfrm>
            <a:off x="7531610" y="2434200"/>
            <a:ext cx="3822189" cy="3791501"/>
          </a:xfrm>
        </p:spPr>
        <p:txBody>
          <a:bodyPr>
            <a:normAutofit lnSpcReduction="10000"/>
          </a:bodyPr>
          <a:lstStyle/>
          <a:p>
            <a:r>
              <a:rPr lang="en-US" sz="2000" dirty="0"/>
              <a:t>Pumping of high volumes of drainage water into North Sea , 1,500,000 m3 </a:t>
            </a:r>
            <a:r>
              <a:rPr lang="en-US" sz="2000" dirty="0" err="1"/>
              <a:t>p.a</a:t>
            </a:r>
            <a:r>
              <a:rPr lang="en-US" sz="2000" dirty="0"/>
              <a:t> </a:t>
            </a:r>
          </a:p>
          <a:p>
            <a:r>
              <a:rPr lang="en-US" sz="2000" dirty="0"/>
              <a:t>Causes damage to valuable saltmarsh.</a:t>
            </a:r>
          </a:p>
          <a:p>
            <a:r>
              <a:rPr lang="en-US" sz="2000" dirty="0"/>
              <a:t>Working closely with IDB , this volume and associated damage  now reduced.</a:t>
            </a:r>
          </a:p>
          <a:p>
            <a:r>
              <a:rPr lang="en-US" sz="2000" dirty="0"/>
              <a:t>Lower and less intense pumped volumes are still discharged to sea to provide freshwater in the estuary, to support wading birds and scenting for fish/eels.</a:t>
            </a:r>
          </a:p>
          <a:p>
            <a:endParaRPr lang="en-US" sz="2000" dirty="0"/>
          </a:p>
        </p:txBody>
      </p:sp>
      <p:pic>
        <p:nvPicPr>
          <p:cNvPr id="4" name="Picture 3">
            <a:extLst>
              <a:ext uri="{FF2B5EF4-FFF2-40B4-BE49-F238E27FC236}">
                <a16:creationId xmlns:a16="http://schemas.microsoft.com/office/drawing/2014/main" id="{D1B20694-7062-4CCF-8CB9-58EE0F789112}"/>
              </a:ext>
            </a:extLst>
          </p:cNvPr>
          <p:cNvPicPr>
            <a:picLocks noChangeAspect="1"/>
          </p:cNvPicPr>
          <p:nvPr/>
        </p:nvPicPr>
        <p:blipFill>
          <a:blip r:embed="rId3"/>
          <a:stretch>
            <a:fillRect/>
          </a:stretch>
        </p:blipFill>
        <p:spPr>
          <a:xfrm>
            <a:off x="-3047" y="5848199"/>
            <a:ext cx="2057687" cy="1009791"/>
          </a:xfrm>
          <a:prstGeom prst="rect">
            <a:avLst/>
          </a:prstGeom>
        </p:spPr>
      </p:pic>
    </p:spTree>
    <p:extLst>
      <p:ext uri="{BB962C8B-B14F-4D97-AF65-F5344CB8AC3E}">
        <p14:creationId xmlns:p14="http://schemas.microsoft.com/office/powerpoint/2010/main" val="210366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indoor, floor, wall, ceiling&#10;&#10;Description automatically generated">
            <a:extLst>
              <a:ext uri="{FF2B5EF4-FFF2-40B4-BE49-F238E27FC236}">
                <a16:creationId xmlns:a16="http://schemas.microsoft.com/office/drawing/2014/main" id="{8AEAE5D3-6190-4584-9962-06B1D5EF2C2E}"/>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B029EE-C605-4D2A-8A43-9FD7D8C2DDC8}"/>
              </a:ext>
            </a:extLst>
          </p:cNvPr>
          <p:cNvSpPr>
            <a:spLocks noGrp="1"/>
          </p:cNvSpPr>
          <p:nvPr>
            <p:ph type="title"/>
          </p:nvPr>
        </p:nvSpPr>
        <p:spPr>
          <a:xfrm>
            <a:off x="7531610" y="365125"/>
            <a:ext cx="3822189" cy="1899912"/>
          </a:xfrm>
        </p:spPr>
        <p:txBody>
          <a:bodyPr>
            <a:normAutofit/>
          </a:bodyPr>
          <a:lstStyle/>
          <a:p>
            <a:r>
              <a:rPr lang="en-US" sz="4000"/>
              <a:t>Pumping</a:t>
            </a:r>
            <a:endParaRPr lang="en-GB" sz="4000"/>
          </a:p>
        </p:txBody>
      </p:sp>
      <p:sp>
        <p:nvSpPr>
          <p:cNvPr id="9" name="Content Placeholder 8">
            <a:extLst>
              <a:ext uri="{FF2B5EF4-FFF2-40B4-BE49-F238E27FC236}">
                <a16:creationId xmlns:a16="http://schemas.microsoft.com/office/drawing/2014/main" id="{1379427C-A646-4FBD-857B-1006FFB04365}"/>
              </a:ext>
            </a:extLst>
          </p:cNvPr>
          <p:cNvSpPr>
            <a:spLocks noGrp="1"/>
          </p:cNvSpPr>
          <p:nvPr>
            <p:ph idx="1"/>
          </p:nvPr>
        </p:nvSpPr>
        <p:spPr>
          <a:xfrm>
            <a:off x="7531610" y="2434201"/>
            <a:ext cx="3822189" cy="3742762"/>
          </a:xfrm>
        </p:spPr>
        <p:txBody>
          <a:bodyPr>
            <a:normAutofit/>
          </a:bodyPr>
          <a:lstStyle/>
          <a:p>
            <a:r>
              <a:rPr lang="en-US" sz="2000" dirty="0"/>
              <a:t>600 ,000 m3 pumped annually back to farm reservoirs</a:t>
            </a:r>
          </a:p>
          <a:p>
            <a:r>
              <a:rPr lang="en-US" sz="2000" dirty="0"/>
              <a:t>2x eel friendly </a:t>
            </a:r>
            <a:r>
              <a:rPr lang="en-US" sz="2000" dirty="0" err="1"/>
              <a:t>riverscreen</a:t>
            </a:r>
            <a:r>
              <a:rPr lang="en-US" sz="2000" dirty="0"/>
              <a:t> pumps</a:t>
            </a:r>
          </a:p>
          <a:p>
            <a:r>
              <a:rPr lang="en-US" sz="2000" dirty="0"/>
              <a:t>2x 45 kW booster pumps operating at 12 bar </a:t>
            </a:r>
          </a:p>
          <a:p>
            <a:r>
              <a:rPr lang="en-US" sz="2000" dirty="0"/>
              <a:t>Flow rates of 236 m3/</a:t>
            </a:r>
            <a:r>
              <a:rPr lang="en-US" sz="2000" dirty="0" err="1"/>
              <a:t>hr</a:t>
            </a:r>
            <a:r>
              <a:rPr lang="en-US" sz="2000" dirty="0"/>
              <a:t> .</a:t>
            </a:r>
          </a:p>
          <a:p>
            <a:r>
              <a:rPr lang="en-US" sz="2000" dirty="0"/>
              <a:t>Remote control</a:t>
            </a:r>
          </a:p>
        </p:txBody>
      </p:sp>
      <p:pic>
        <p:nvPicPr>
          <p:cNvPr id="4" name="Picture 3">
            <a:extLst>
              <a:ext uri="{FF2B5EF4-FFF2-40B4-BE49-F238E27FC236}">
                <a16:creationId xmlns:a16="http://schemas.microsoft.com/office/drawing/2014/main" id="{3FE615DB-0120-49C3-9104-937583DB40DF}"/>
              </a:ext>
            </a:extLst>
          </p:cNvPr>
          <p:cNvPicPr>
            <a:picLocks noChangeAspect="1"/>
          </p:cNvPicPr>
          <p:nvPr/>
        </p:nvPicPr>
        <p:blipFill>
          <a:blip r:embed="rId3"/>
          <a:stretch>
            <a:fillRect/>
          </a:stretch>
        </p:blipFill>
        <p:spPr>
          <a:xfrm>
            <a:off x="0" y="5848209"/>
            <a:ext cx="2057687" cy="1009791"/>
          </a:xfrm>
          <a:prstGeom prst="rect">
            <a:avLst/>
          </a:prstGeom>
        </p:spPr>
      </p:pic>
    </p:spTree>
    <p:extLst>
      <p:ext uri="{BB962C8B-B14F-4D97-AF65-F5344CB8AC3E}">
        <p14:creationId xmlns:p14="http://schemas.microsoft.com/office/powerpoint/2010/main" val="2931447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tree on a dirt road&#10;&#10;Description automatically generated">
            <a:extLst>
              <a:ext uri="{FF2B5EF4-FFF2-40B4-BE49-F238E27FC236}">
                <a16:creationId xmlns:a16="http://schemas.microsoft.com/office/drawing/2014/main" id="{576EF99B-6438-4951-B0AA-2211C101A61F}"/>
              </a:ext>
            </a:extLst>
          </p:cNvPr>
          <p:cNvPicPr>
            <a:picLocks noChangeAspect="1"/>
          </p:cNvPicPr>
          <p:nvPr/>
        </p:nvPicPr>
        <p:blipFill rotWithShape="1">
          <a:blip r:embed="rId2">
            <a:extLst>
              <a:ext uri="{28A0092B-C50C-407E-A947-70E740481C1C}">
                <a14:useLocalDpi xmlns:a14="http://schemas.microsoft.com/office/drawing/2010/main" val="0"/>
              </a:ext>
            </a:extLst>
          </a:blip>
          <a:srcRect l="13651" r="33156"/>
          <a:stretch/>
        </p:blipFill>
        <p:spPr>
          <a:xfrm rot="5400000">
            <a:off x="1405822" y="-1405821"/>
            <a:ext cx="6858000" cy="9669642"/>
          </a:xfrm>
          <a:prstGeom prst="rect">
            <a:avLst/>
          </a:prstGeom>
        </p:spPr>
      </p:pic>
      <p:sp>
        <p:nvSpPr>
          <p:cNvPr id="33" name="Rectangle 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F5A06444-A0CD-4411-90D9-4DB114E0E04C}"/>
              </a:ext>
            </a:extLst>
          </p:cNvPr>
          <p:cNvSpPr>
            <a:spLocks noGrp="1"/>
          </p:cNvSpPr>
          <p:nvPr>
            <p:ph type="title"/>
          </p:nvPr>
        </p:nvSpPr>
        <p:spPr>
          <a:xfrm>
            <a:off x="7531610" y="365125"/>
            <a:ext cx="3822189" cy="1899912"/>
          </a:xfrm>
        </p:spPr>
        <p:txBody>
          <a:bodyPr vert="horz" lIns="91440" tIns="45720" rIns="91440" bIns="45720" rtlCol="0">
            <a:normAutofit/>
          </a:bodyPr>
          <a:lstStyle/>
          <a:p>
            <a:r>
              <a:rPr lang="en-US" sz="4000"/>
              <a:t>Pipeline</a:t>
            </a:r>
          </a:p>
        </p:txBody>
      </p:sp>
      <p:sp>
        <p:nvSpPr>
          <p:cNvPr id="36" name="Content Placeholder 20">
            <a:extLst>
              <a:ext uri="{FF2B5EF4-FFF2-40B4-BE49-F238E27FC236}">
                <a16:creationId xmlns:a16="http://schemas.microsoft.com/office/drawing/2014/main" id="{80939853-848D-4FE0-81F3-D43501221B33}"/>
              </a:ext>
            </a:extLst>
          </p:cNvPr>
          <p:cNvSpPr>
            <a:spLocks noGrp="1"/>
          </p:cNvSpPr>
          <p:nvPr>
            <p:ph idx="1"/>
          </p:nvPr>
        </p:nvSpPr>
        <p:spPr>
          <a:xfrm>
            <a:off x="7531610" y="2434201"/>
            <a:ext cx="3822189" cy="3742762"/>
          </a:xfrm>
        </p:spPr>
        <p:txBody>
          <a:bodyPr>
            <a:normAutofit/>
          </a:bodyPr>
          <a:lstStyle/>
          <a:p>
            <a:r>
              <a:rPr lang="en-US" sz="2000" dirty="0"/>
              <a:t>Avoids sensitive archaeology and environmental sites</a:t>
            </a:r>
          </a:p>
          <a:p>
            <a:r>
              <a:rPr lang="en-US" sz="2000" dirty="0"/>
              <a:t>2x 200mm </a:t>
            </a:r>
            <a:r>
              <a:rPr lang="en-US" sz="2000" dirty="0" err="1"/>
              <a:t>pvc</a:t>
            </a:r>
            <a:r>
              <a:rPr lang="en-US" sz="2000" dirty="0"/>
              <a:t> pipelines in a common trench</a:t>
            </a:r>
          </a:p>
          <a:p>
            <a:r>
              <a:rPr lang="en-US" sz="2000" dirty="0"/>
              <a:t>Supplying 9 different reservoirs up to 14 km inland.</a:t>
            </a:r>
          </a:p>
          <a:p>
            <a:r>
              <a:rPr lang="en-US" sz="2000" dirty="0"/>
              <a:t>Crossing 10 different land holdings.</a:t>
            </a:r>
          </a:p>
        </p:txBody>
      </p:sp>
      <p:pic>
        <p:nvPicPr>
          <p:cNvPr id="3" name="Picture 2">
            <a:extLst>
              <a:ext uri="{FF2B5EF4-FFF2-40B4-BE49-F238E27FC236}">
                <a16:creationId xmlns:a16="http://schemas.microsoft.com/office/drawing/2014/main" id="{7C75C52F-8B9B-445E-93DF-724C5832CE44}"/>
              </a:ext>
            </a:extLst>
          </p:cNvPr>
          <p:cNvPicPr>
            <a:picLocks noChangeAspect="1"/>
          </p:cNvPicPr>
          <p:nvPr/>
        </p:nvPicPr>
        <p:blipFill>
          <a:blip r:embed="rId3"/>
          <a:stretch>
            <a:fillRect/>
          </a:stretch>
        </p:blipFill>
        <p:spPr>
          <a:xfrm>
            <a:off x="-3047" y="5848209"/>
            <a:ext cx="2057687" cy="1009791"/>
          </a:xfrm>
          <a:prstGeom prst="rect">
            <a:avLst/>
          </a:prstGeom>
        </p:spPr>
      </p:pic>
    </p:spTree>
    <p:extLst>
      <p:ext uri="{BB962C8B-B14F-4D97-AF65-F5344CB8AC3E}">
        <p14:creationId xmlns:p14="http://schemas.microsoft.com/office/powerpoint/2010/main" val="4277773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6B41C05-CE12-42C4-8951-09AF1CAD7965}"/>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30" name="Rectangle 2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C06201-8B92-4B5C-AC83-D0D638962641}"/>
              </a:ext>
            </a:extLst>
          </p:cNvPr>
          <p:cNvSpPr>
            <a:spLocks noGrp="1"/>
          </p:cNvSpPr>
          <p:nvPr>
            <p:ph type="title"/>
          </p:nvPr>
        </p:nvSpPr>
        <p:spPr>
          <a:xfrm>
            <a:off x="7531610" y="365125"/>
            <a:ext cx="3822189" cy="1899912"/>
          </a:xfrm>
        </p:spPr>
        <p:txBody>
          <a:bodyPr>
            <a:normAutofit/>
          </a:bodyPr>
          <a:lstStyle/>
          <a:p>
            <a:r>
              <a:rPr lang="en-US" sz="4000"/>
              <a:t>Funding</a:t>
            </a:r>
            <a:endParaRPr lang="en-GB" sz="4000"/>
          </a:p>
        </p:txBody>
      </p:sp>
      <p:sp>
        <p:nvSpPr>
          <p:cNvPr id="23" name="Content Placeholder 8">
            <a:extLst>
              <a:ext uri="{FF2B5EF4-FFF2-40B4-BE49-F238E27FC236}">
                <a16:creationId xmlns:a16="http://schemas.microsoft.com/office/drawing/2014/main" id="{FA47C318-E350-4DDA-B584-331761B93B10}"/>
              </a:ext>
            </a:extLst>
          </p:cNvPr>
          <p:cNvSpPr>
            <a:spLocks noGrp="1"/>
          </p:cNvSpPr>
          <p:nvPr>
            <p:ph idx="1"/>
          </p:nvPr>
        </p:nvSpPr>
        <p:spPr>
          <a:xfrm>
            <a:off x="7531610" y="2434201"/>
            <a:ext cx="3822189" cy="3742762"/>
          </a:xfrm>
        </p:spPr>
        <p:txBody>
          <a:bodyPr>
            <a:normAutofit/>
          </a:bodyPr>
          <a:lstStyle/>
          <a:p>
            <a:r>
              <a:rPr lang="en-US" sz="2000" dirty="0"/>
              <a:t>6 co-operating farmers, formed a limited company.</a:t>
            </a:r>
          </a:p>
          <a:p>
            <a:r>
              <a:rPr lang="en-US" sz="2000" dirty="0"/>
              <a:t>50% EU grant for capital FRESH4C’s</a:t>
            </a:r>
          </a:p>
          <a:p>
            <a:r>
              <a:rPr lang="en-US" sz="2000" dirty="0"/>
              <a:t>50% Match funding loans from members proportional to usage.</a:t>
            </a:r>
          </a:p>
          <a:p>
            <a:r>
              <a:rPr lang="en-US" sz="2000" dirty="0"/>
              <a:t>Members pay 20p/m3 for water delivered to their reservoir. This covers the running costs and also repays their loans in 14 years.</a:t>
            </a:r>
          </a:p>
          <a:p>
            <a:endParaRPr lang="en-US" sz="2000" dirty="0"/>
          </a:p>
        </p:txBody>
      </p:sp>
      <p:pic>
        <p:nvPicPr>
          <p:cNvPr id="4" name="Picture 3">
            <a:extLst>
              <a:ext uri="{FF2B5EF4-FFF2-40B4-BE49-F238E27FC236}">
                <a16:creationId xmlns:a16="http://schemas.microsoft.com/office/drawing/2014/main" id="{45A695D6-675A-46CB-879E-E2632A7C4D11}"/>
              </a:ext>
            </a:extLst>
          </p:cNvPr>
          <p:cNvPicPr>
            <a:picLocks noChangeAspect="1"/>
          </p:cNvPicPr>
          <p:nvPr/>
        </p:nvPicPr>
        <p:blipFill>
          <a:blip r:embed="rId3"/>
          <a:stretch>
            <a:fillRect/>
          </a:stretch>
        </p:blipFill>
        <p:spPr>
          <a:xfrm>
            <a:off x="0" y="5848199"/>
            <a:ext cx="2057687" cy="1009791"/>
          </a:xfrm>
          <a:prstGeom prst="rect">
            <a:avLst/>
          </a:prstGeom>
        </p:spPr>
      </p:pic>
    </p:spTree>
    <p:extLst>
      <p:ext uri="{BB962C8B-B14F-4D97-AF65-F5344CB8AC3E}">
        <p14:creationId xmlns:p14="http://schemas.microsoft.com/office/powerpoint/2010/main" val="2595661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918C-C8F7-46BB-A2AB-E900679FAFFB}"/>
              </a:ext>
            </a:extLst>
          </p:cNvPr>
          <p:cNvSpPr>
            <a:spLocks noGrp="1"/>
          </p:cNvSpPr>
          <p:nvPr>
            <p:ph type="title"/>
          </p:nvPr>
        </p:nvSpPr>
        <p:spPr/>
        <p:txBody>
          <a:bodyPr/>
          <a:lstStyle/>
          <a:p>
            <a:r>
              <a:rPr lang="en-GB"/>
              <a:t>                      </a:t>
            </a:r>
          </a:p>
        </p:txBody>
      </p:sp>
      <p:pic>
        <p:nvPicPr>
          <p:cNvPr id="5" name="Content Placeholder 4">
            <a:extLst>
              <a:ext uri="{FF2B5EF4-FFF2-40B4-BE49-F238E27FC236}">
                <a16:creationId xmlns:a16="http://schemas.microsoft.com/office/drawing/2014/main" id="{DD672F4E-003F-48EA-84C2-C5FDBAA7E1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54207" y="417675"/>
            <a:ext cx="2406870" cy="585351"/>
          </a:xfrm>
        </p:spPr>
      </p:pic>
      <p:sp>
        <p:nvSpPr>
          <p:cNvPr id="6" name="TextBox 5">
            <a:extLst>
              <a:ext uri="{FF2B5EF4-FFF2-40B4-BE49-F238E27FC236}">
                <a16:creationId xmlns:a16="http://schemas.microsoft.com/office/drawing/2014/main" id="{1EE1D0B9-8EAF-437A-BA1D-BDE1196AAD45}"/>
              </a:ext>
            </a:extLst>
          </p:cNvPr>
          <p:cNvSpPr txBox="1"/>
          <p:nvPr/>
        </p:nvSpPr>
        <p:spPr>
          <a:xfrm>
            <a:off x="599090" y="1716483"/>
            <a:ext cx="11592910" cy="4893647"/>
          </a:xfrm>
          <a:prstGeom prst="rect">
            <a:avLst/>
          </a:prstGeom>
          <a:noFill/>
        </p:spPr>
        <p:txBody>
          <a:bodyPr wrap="square" rtlCol="0">
            <a:spAutoFit/>
          </a:bodyPr>
          <a:lstStyle/>
          <a:p>
            <a:r>
              <a:rPr lang="en-US" sz="2400" b="1">
                <a:effectLst/>
                <a:latin typeface="Calibri" panose="020F0502020204030204" pitchFamily="34" charset="0"/>
                <a:ea typeface="Times New Roman" panose="02020603050405020304" pitchFamily="18" charset="0"/>
              </a:rPr>
              <a:t>The aim: </a:t>
            </a:r>
            <a:r>
              <a:rPr lang="en-US" sz="2400">
                <a:effectLst/>
                <a:latin typeface="Calibri" panose="020F0502020204030204" pitchFamily="34" charset="0"/>
                <a:ea typeface="Times New Roman" panose="02020603050405020304" pitchFamily="18" charset="0"/>
              </a:rPr>
              <a:t>to evaluate MAR as an </a:t>
            </a:r>
            <a:r>
              <a:rPr lang="en-US" sz="2400">
                <a:latin typeface="Calibri" panose="020F0502020204030204" pitchFamily="34" charset="0"/>
                <a:ea typeface="Times New Roman" panose="02020603050405020304" pitchFamily="18" charset="0"/>
              </a:rPr>
              <a:t>a</a:t>
            </a:r>
            <a:r>
              <a:rPr lang="en-US" sz="2400">
                <a:effectLst/>
                <a:latin typeface="Calibri" panose="020F0502020204030204" pitchFamily="34" charset="0"/>
                <a:ea typeface="Times New Roman" panose="02020603050405020304" pitchFamily="18" charset="0"/>
              </a:rPr>
              <a:t>lternative to reservoir storage.</a:t>
            </a:r>
          </a:p>
          <a:p>
            <a:endParaRPr lang="en-US" sz="2400" b="1">
              <a:latin typeface="Calibri" panose="020F0502020204030204" pitchFamily="34" charset="0"/>
              <a:ea typeface="Times New Roman" panose="02020603050405020304" pitchFamily="18" charset="0"/>
            </a:endParaRPr>
          </a:p>
          <a:p>
            <a:r>
              <a:rPr lang="en-US" sz="2400" b="1">
                <a:latin typeface="Calibri" panose="020F0502020204030204" pitchFamily="34" charset="0"/>
                <a:ea typeface="Times New Roman" panose="02020603050405020304" pitchFamily="18" charset="0"/>
              </a:rPr>
              <a:t>Purpose: </a:t>
            </a:r>
            <a:r>
              <a:rPr lang="en-US" sz="2400">
                <a:latin typeface="Calibri" panose="020F0502020204030204" pitchFamily="34" charset="0"/>
                <a:ea typeface="Times New Roman" panose="02020603050405020304" pitchFamily="18" charset="0"/>
              </a:rPr>
              <a:t>To use natural underground aquifer storage, rather than build reservoirs.</a:t>
            </a:r>
            <a:endParaRPr lang="en-US" sz="2400">
              <a:effectLst/>
              <a:latin typeface="Calibri" panose="020F0502020204030204" pitchFamily="34" charset="0"/>
              <a:ea typeface="Times New Roman" panose="02020603050405020304" pitchFamily="18" charset="0"/>
            </a:endParaRPr>
          </a:p>
          <a:p>
            <a:endParaRPr lang="en-US" sz="2400">
              <a:effectLst/>
              <a:latin typeface="Calibri" panose="020F0502020204030204" pitchFamily="34" charset="0"/>
              <a:ea typeface="Times New Roman" panose="02020603050405020304" pitchFamily="18" charset="0"/>
            </a:endParaRPr>
          </a:p>
          <a:p>
            <a:r>
              <a:rPr lang="en-US" sz="2400" b="1">
                <a:latin typeface="Calibri" panose="020F0502020204030204" pitchFamily="34" charset="0"/>
                <a:ea typeface="Calibri" panose="020F0502020204030204" pitchFamily="34" charset="0"/>
              </a:rPr>
              <a:t>The challenges:</a:t>
            </a:r>
          </a:p>
          <a:p>
            <a:pPr marL="285750" indent="-285750">
              <a:buFont typeface="Arial" panose="020B0604020202020204" pitchFamily="34" charset="0"/>
              <a:buChar char="•"/>
            </a:pPr>
            <a:r>
              <a:rPr lang="en-US" sz="2400">
                <a:latin typeface="Calibri" panose="020F0502020204030204" pitchFamily="34" charset="0"/>
                <a:ea typeface="Calibri" panose="020F0502020204030204" pitchFamily="34" charset="0"/>
              </a:rPr>
              <a:t>Source water quality suitable to meet the standards required by EA.</a:t>
            </a:r>
          </a:p>
          <a:p>
            <a:pPr marL="285750" indent="-285750">
              <a:buFont typeface="Arial" panose="020B0604020202020204" pitchFamily="34" charset="0"/>
              <a:buChar char="•"/>
            </a:pPr>
            <a:r>
              <a:rPr lang="en-US" sz="2400">
                <a:latin typeface="Calibri" panose="020F0502020204030204" pitchFamily="34" charset="0"/>
                <a:ea typeface="Calibri" panose="020F0502020204030204" pitchFamily="34" charset="0"/>
              </a:rPr>
              <a:t>Getting the water into the ground/aquifer.</a:t>
            </a:r>
          </a:p>
          <a:p>
            <a:pPr marL="285750" indent="-285750">
              <a:buFont typeface="Arial" panose="020B0604020202020204" pitchFamily="34" charset="0"/>
              <a:buChar char="•"/>
            </a:pPr>
            <a:r>
              <a:rPr lang="en-US" sz="2400">
                <a:latin typeface="Calibri" panose="020F0502020204030204" pitchFamily="34" charset="0"/>
                <a:ea typeface="Calibri" panose="020F0502020204030204" pitchFamily="34" charset="0"/>
              </a:rPr>
              <a:t>Proving that the water stays there.  </a:t>
            </a:r>
          </a:p>
          <a:p>
            <a:pPr marL="285750" indent="-285750">
              <a:buFont typeface="Arial" panose="020B0604020202020204" pitchFamily="34" charset="0"/>
              <a:buChar char="•"/>
            </a:pPr>
            <a:r>
              <a:rPr lang="en-US" sz="2400">
                <a:latin typeface="Calibri" panose="020F0502020204030204" pitchFamily="34" charset="0"/>
                <a:ea typeface="Calibri" panose="020F0502020204030204" pitchFamily="34" charset="0"/>
              </a:rPr>
              <a:t>Getting the water out of the again !</a:t>
            </a:r>
          </a:p>
          <a:p>
            <a:pPr marL="285750" indent="-285750">
              <a:buFont typeface="Arial" panose="020B0604020202020204" pitchFamily="34" charset="0"/>
              <a:buChar char="•"/>
            </a:pPr>
            <a:endParaRPr lang="en-US" sz="2400">
              <a:latin typeface="Calibri" panose="020F0502020204030204" pitchFamily="34" charset="0"/>
              <a:ea typeface="Calibri" panose="020F0502020204030204" pitchFamily="34" charset="0"/>
            </a:endParaRPr>
          </a:p>
          <a:p>
            <a:r>
              <a:rPr lang="en-US" sz="2400" b="1">
                <a:latin typeface="Calibri" panose="020F0502020204030204" pitchFamily="34" charset="0"/>
                <a:ea typeface="Calibri" panose="020F0502020204030204" pitchFamily="34" charset="0"/>
              </a:rPr>
              <a:t>Outcome: </a:t>
            </a:r>
          </a:p>
          <a:p>
            <a:pPr marL="285750" indent="-285750">
              <a:buFont typeface="Arial" panose="020B0604020202020204" pitchFamily="34" charset="0"/>
              <a:buChar char="•"/>
            </a:pPr>
            <a:r>
              <a:rPr lang="en-US" sz="2400">
                <a:latin typeface="Calibri" panose="020F0502020204030204" pitchFamily="34" charset="0"/>
                <a:ea typeface="Calibri" panose="020F0502020204030204" pitchFamily="34" charset="0"/>
              </a:rPr>
              <a:t>To demonstrate a fully operational system that the EA can </a:t>
            </a:r>
            <a:r>
              <a:rPr lang="en-US" sz="2400" err="1">
                <a:latin typeface="Calibri" panose="020F0502020204030204" pitchFamily="34" charset="0"/>
                <a:ea typeface="Calibri" panose="020F0502020204030204" pitchFamily="34" charset="0"/>
              </a:rPr>
              <a:t>licence</a:t>
            </a:r>
            <a:endParaRPr lang="en-US" sz="240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400">
                <a:latin typeface="Calibri" panose="020F0502020204030204" pitchFamily="34" charset="0"/>
                <a:ea typeface="Calibri" panose="020F0502020204030204" pitchFamily="34" charset="0"/>
              </a:rPr>
              <a:t>To provide a “road map” to help develop commercial MAR schemes in the future.</a:t>
            </a:r>
          </a:p>
        </p:txBody>
      </p:sp>
      <p:sp>
        <p:nvSpPr>
          <p:cNvPr id="7" name="TextBox 6">
            <a:extLst>
              <a:ext uri="{FF2B5EF4-FFF2-40B4-BE49-F238E27FC236}">
                <a16:creationId xmlns:a16="http://schemas.microsoft.com/office/drawing/2014/main" id="{2B2EC714-061E-4CA6-864C-8875E305489C}"/>
              </a:ext>
            </a:extLst>
          </p:cNvPr>
          <p:cNvSpPr txBox="1"/>
          <p:nvPr/>
        </p:nvSpPr>
        <p:spPr>
          <a:xfrm>
            <a:off x="430923" y="747264"/>
            <a:ext cx="9753600" cy="707886"/>
          </a:xfrm>
          <a:prstGeom prst="rect">
            <a:avLst/>
          </a:prstGeom>
          <a:noFill/>
        </p:spPr>
        <p:txBody>
          <a:bodyPr wrap="square">
            <a:spAutoFit/>
          </a:bodyPr>
          <a:lstStyle/>
          <a:p>
            <a:r>
              <a:rPr lang="en-GB" sz="4000">
                <a:solidFill>
                  <a:schemeClr val="accent1">
                    <a:lumMod val="50000"/>
                  </a:schemeClr>
                </a:solidFill>
              </a:rPr>
              <a:t> Managed Aquifer Recharge (MAR) Trial</a:t>
            </a:r>
            <a:endParaRPr lang="en-GB" sz="4000"/>
          </a:p>
        </p:txBody>
      </p:sp>
    </p:spTree>
    <p:extLst>
      <p:ext uri="{BB962C8B-B14F-4D97-AF65-F5344CB8AC3E}">
        <p14:creationId xmlns:p14="http://schemas.microsoft.com/office/powerpoint/2010/main" val="2544750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ul\Sustainable Water Solutions\SWS Admin - Documents\Customers\FRESH4Cs - Felixstowe Hydrocycle\Project Management\Comms\images\MAR princip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2708" y="1458994"/>
            <a:ext cx="6659329" cy="499484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692928" y="800073"/>
            <a:ext cx="10658244" cy="1325563"/>
          </a:xfrm>
        </p:spPr>
        <p:txBody>
          <a:bodyPr>
            <a:normAutofit/>
          </a:bodyPr>
          <a:lstStyle/>
          <a:p>
            <a:r>
              <a:rPr lang="en-GB" sz="4000">
                <a:solidFill>
                  <a:schemeClr val="accent1">
                    <a:lumMod val="50000"/>
                  </a:schemeClr>
                </a:solidFill>
                <a:latin typeface="+mn-lt"/>
              </a:rPr>
              <a:t>Managed Aquifer Recharge and Abstraction Trial</a:t>
            </a:r>
          </a:p>
        </p:txBody>
      </p:sp>
      <p:sp>
        <p:nvSpPr>
          <p:cNvPr id="6" name="TextBox 5"/>
          <p:cNvSpPr txBox="1"/>
          <p:nvPr/>
        </p:nvSpPr>
        <p:spPr>
          <a:xfrm>
            <a:off x="692928" y="2182199"/>
            <a:ext cx="6075734" cy="3970318"/>
          </a:xfrm>
          <a:prstGeom prst="rect">
            <a:avLst/>
          </a:prstGeom>
          <a:noFill/>
        </p:spPr>
        <p:txBody>
          <a:bodyPr wrap="square" rtlCol="0">
            <a:spAutoFit/>
          </a:bodyPr>
          <a:lstStyle/>
          <a:p>
            <a:pPr marL="285750" indent="-285750">
              <a:buFont typeface="Arial" panose="020B0604020202020204" pitchFamily="34" charset="0"/>
              <a:buChar char="•"/>
            </a:pPr>
            <a:r>
              <a:rPr lang="en-GB" sz="2800"/>
              <a:t>Recharge 15,000m</a:t>
            </a:r>
            <a:r>
              <a:rPr lang="en-GB" sz="2800" baseline="30000"/>
              <a:t>3</a:t>
            </a:r>
            <a:r>
              <a:rPr lang="en-GB" sz="2800"/>
              <a:t> April</a:t>
            </a:r>
          </a:p>
          <a:p>
            <a:pPr marL="285750" indent="-285750">
              <a:buFont typeface="Arial" panose="020B0604020202020204" pitchFamily="34" charset="0"/>
              <a:buChar char="•"/>
            </a:pPr>
            <a:r>
              <a:rPr lang="en-GB" sz="2800"/>
              <a:t>500m of reverse land drainage</a:t>
            </a:r>
          </a:p>
          <a:p>
            <a:endParaRPr lang="en-GB" sz="2800"/>
          </a:p>
          <a:p>
            <a:pPr marL="285750" indent="-285750">
              <a:buFont typeface="Arial" panose="020B0604020202020204" pitchFamily="34" charset="0"/>
              <a:buChar char="•"/>
            </a:pPr>
            <a:r>
              <a:rPr lang="en-GB" sz="2800"/>
              <a:t>Re-Abstraction 15,000 May July</a:t>
            </a:r>
          </a:p>
          <a:p>
            <a:pPr marL="285750" indent="-285750">
              <a:buFont typeface="Arial" panose="020B0604020202020204" pitchFamily="34" charset="0"/>
              <a:buChar char="•"/>
            </a:pPr>
            <a:r>
              <a:rPr lang="en-GB" sz="2800"/>
              <a:t>2 boreholes</a:t>
            </a:r>
          </a:p>
          <a:p>
            <a:endParaRPr lang="en-GB" sz="2800"/>
          </a:p>
          <a:p>
            <a:pPr marL="285750" indent="-285750">
              <a:buFont typeface="Arial" panose="020B0604020202020204" pitchFamily="34" charset="0"/>
              <a:buChar char="•"/>
            </a:pPr>
            <a:r>
              <a:rPr lang="en-GB" sz="2800"/>
              <a:t>Two Key Questions for the EA</a:t>
            </a:r>
          </a:p>
          <a:p>
            <a:pPr marL="800100" lvl="1" indent="-342900">
              <a:buFont typeface="Courier New" panose="02070309020205020404" pitchFamily="49" charset="0"/>
              <a:buChar char="o"/>
            </a:pPr>
            <a:r>
              <a:rPr lang="en-GB" sz="2800"/>
              <a:t>Quantity </a:t>
            </a:r>
          </a:p>
          <a:p>
            <a:pPr marL="800100" lvl="1" indent="-342900">
              <a:buFont typeface="Courier New" panose="02070309020205020404" pitchFamily="49" charset="0"/>
              <a:buChar char="o"/>
            </a:pPr>
            <a:r>
              <a:rPr lang="en-GB" sz="2800"/>
              <a:t>Quality (aquifer protection)</a:t>
            </a:r>
            <a:endParaRPr lang="en-GB" sz="2800" b="1"/>
          </a:p>
        </p:txBody>
      </p:sp>
      <p:pic>
        <p:nvPicPr>
          <p:cNvPr id="7" name="Content Placeholder 4">
            <a:extLst>
              <a:ext uri="{FF2B5EF4-FFF2-40B4-BE49-F238E27FC236}">
                <a16:creationId xmlns:a16="http://schemas.microsoft.com/office/drawing/2014/main" id="{491969CF-1F3C-4B97-8E75-9A5E72FBD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3697" y="338467"/>
            <a:ext cx="2406870" cy="585351"/>
          </a:xfrm>
          <a:prstGeom prst="rect">
            <a:avLst/>
          </a:prstGeom>
        </p:spPr>
      </p:pic>
    </p:spTree>
    <p:extLst>
      <p:ext uri="{BB962C8B-B14F-4D97-AF65-F5344CB8AC3E}">
        <p14:creationId xmlns:p14="http://schemas.microsoft.com/office/powerpoint/2010/main" val="2495604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72AAB3-5F4C-4035-9FE0-0D8E6862380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3345" cy="6858000"/>
          </a:xfrm>
          <a:prstGeom prst="rect">
            <a:avLst/>
          </a:prstGeom>
          <a:noFill/>
          <a:ln>
            <a:noFill/>
          </a:ln>
        </p:spPr>
      </p:pic>
      <p:pic>
        <p:nvPicPr>
          <p:cNvPr id="4" name="Picture 3">
            <a:extLst>
              <a:ext uri="{FF2B5EF4-FFF2-40B4-BE49-F238E27FC236}">
                <a16:creationId xmlns:a16="http://schemas.microsoft.com/office/drawing/2014/main" id="{6CD72263-F0A4-4FAC-8D23-29876B4F5708}"/>
              </a:ext>
            </a:extLst>
          </p:cNvPr>
          <p:cNvPicPr>
            <a:picLocks noChangeAspect="1"/>
          </p:cNvPicPr>
          <p:nvPr/>
        </p:nvPicPr>
        <p:blipFill>
          <a:blip r:embed="rId3"/>
          <a:stretch>
            <a:fillRect/>
          </a:stretch>
        </p:blipFill>
        <p:spPr>
          <a:xfrm>
            <a:off x="-1" y="5833618"/>
            <a:ext cx="2057687" cy="1009791"/>
          </a:xfrm>
          <a:prstGeom prst="rect">
            <a:avLst/>
          </a:prstGeom>
        </p:spPr>
      </p:pic>
    </p:spTree>
    <p:extLst>
      <p:ext uri="{BB962C8B-B14F-4D97-AF65-F5344CB8AC3E}">
        <p14:creationId xmlns:p14="http://schemas.microsoft.com/office/powerpoint/2010/main" val="549933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588F8C1B-96A3-43C0-985E-F1BCE946B518">
            <a:extLst>
              <a:ext uri="{FF2B5EF4-FFF2-40B4-BE49-F238E27FC236}">
                <a16:creationId xmlns:a16="http://schemas.microsoft.com/office/drawing/2014/main" id="{F7394CC5-8AF8-48D5-928C-E42163B83B5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501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EDF85F7-EE39-46E1-87B1-EB889388B571}"/>
              </a:ext>
            </a:extLst>
          </p:cNvPr>
          <p:cNvPicPr>
            <a:picLocks noChangeAspect="1"/>
          </p:cNvPicPr>
          <p:nvPr/>
        </p:nvPicPr>
        <p:blipFill>
          <a:blip r:embed="rId3"/>
          <a:stretch>
            <a:fillRect/>
          </a:stretch>
        </p:blipFill>
        <p:spPr>
          <a:xfrm>
            <a:off x="0" y="5848209"/>
            <a:ext cx="2057687" cy="1009791"/>
          </a:xfrm>
          <a:prstGeom prst="rect">
            <a:avLst/>
          </a:prstGeom>
        </p:spPr>
      </p:pic>
    </p:spTree>
    <p:extLst>
      <p:ext uri="{BB962C8B-B14F-4D97-AF65-F5344CB8AC3E}">
        <p14:creationId xmlns:p14="http://schemas.microsoft.com/office/powerpoint/2010/main" val="1118028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AEEC59-456D-44CE-BCC3-691BB0A2859E}"/>
              </a:ext>
            </a:extLst>
          </p:cNvPr>
          <p:cNvSpPr>
            <a:spLocks noGrp="1"/>
          </p:cNvSpPr>
          <p:nvPr>
            <p:ph type="title"/>
          </p:nvPr>
        </p:nvSpPr>
        <p:spPr>
          <a:xfrm>
            <a:off x="4596234" y="528320"/>
            <a:ext cx="6798541" cy="801687"/>
          </a:xfrm>
        </p:spPr>
        <p:txBody>
          <a:bodyPr anchor="b">
            <a:normAutofit/>
          </a:bodyPr>
          <a:lstStyle/>
          <a:p>
            <a:pPr algn="ctr"/>
            <a:r>
              <a:rPr lang="en-US" dirty="0">
                <a:solidFill>
                  <a:schemeClr val="accent1">
                    <a:lumMod val="50000"/>
                  </a:schemeClr>
                </a:solidFill>
                <a:latin typeface="+mn-lt"/>
              </a:rPr>
              <a:t>Time to change our habits</a:t>
            </a:r>
            <a:endParaRPr lang="en-GB" dirty="0">
              <a:solidFill>
                <a:schemeClr val="accent1">
                  <a:lumMod val="50000"/>
                </a:schemeClr>
              </a:solidFill>
              <a:latin typeface="+mn-lt"/>
            </a:endParaRPr>
          </a:p>
        </p:txBody>
      </p:sp>
      <p:pic>
        <p:nvPicPr>
          <p:cNvPr id="44" name="Picture 43" descr="Arial view of a river, dam and lake">
            <a:extLst>
              <a:ext uri="{FF2B5EF4-FFF2-40B4-BE49-F238E27FC236}">
                <a16:creationId xmlns:a16="http://schemas.microsoft.com/office/drawing/2014/main" id="{52E6A2D5-4CED-4E71-94CB-CF1E68E7E99D}"/>
              </a:ext>
            </a:extLst>
          </p:cNvPr>
          <p:cNvPicPr>
            <a:picLocks noChangeAspect="1"/>
          </p:cNvPicPr>
          <p:nvPr/>
        </p:nvPicPr>
        <p:blipFill rotWithShape="1">
          <a:blip r:embed="rId2"/>
          <a:srcRect l="19462" r="19347"/>
          <a:stretch/>
        </p:blipFill>
        <p:spPr>
          <a:xfrm>
            <a:off x="1" y="10"/>
            <a:ext cx="4196496" cy="6857990"/>
          </a:xfrm>
          <a:prstGeom prst="rect">
            <a:avLst/>
          </a:prstGeom>
          <a:effectLst/>
        </p:spPr>
      </p:pic>
      <p:sp>
        <p:nvSpPr>
          <p:cNvPr id="25" name="Content Placeholder 2">
            <a:extLst>
              <a:ext uri="{FF2B5EF4-FFF2-40B4-BE49-F238E27FC236}">
                <a16:creationId xmlns:a16="http://schemas.microsoft.com/office/drawing/2014/main" id="{F1B1BE79-5808-4014-B1A0-0632AA44735D}"/>
              </a:ext>
            </a:extLst>
          </p:cNvPr>
          <p:cNvSpPr>
            <a:spLocks noGrp="1"/>
          </p:cNvSpPr>
          <p:nvPr>
            <p:ph idx="1"/>
          </p:nvPr>
        </p:nvSpPr>
        <p:spPr>
          <a:xfrm>
            <a:off x="4695974" y="1769750"/>
            <a:ext cx="7201386" cy="4661530"/>
          </a:xfrm>
        </p:spPr>
        <p:txBody>
          <a:bodyPr>
            <a:normAutofit fontScale="85000" lnSpcReduction="20000"/>
          </a:bodyPr>
          <a:lstStyle/>
          <a:p>
            <a:pPr marL="273050" indent="0">
              <a:buNone/>
            </a:pPr>
            <a:r>
              <a:rPr lang="en-US" sz="3100" b="1" dirty="0"/>
              <a:t>Where have we come from ?</a:t>
            </a:r>
          </a:p>
          <a:p>
            <a:pPr marL="273050" indent="0">
              <a:buNone/>
            </a:pPr>
            <a:r>
              <a:rPr lang="en-US" sz="3100" b="1" dirty="0"/>
              <a:t>Where are we now ?</a:t>
            </a:r>
          </a:p>
          <a:p>
            <a:pPr marL="273050" indent="0">
              <a:buNone/>
            </a:pPr>
            <a:r>
              <a:rPr lang="en-US" sz="3100" b="1" dirty="0"/>
              <a:t>Where do we need to be ?</a:t>
            </a:r>
          </a:p>
          <a:p>
            <a:pPr marL="0" indent="0">
              <a:buNone/>
            </a:pPr>
            <a:endParaRPr lang="en-US" sz="3000" dirty="0"/>
          </a:p>
          <a:p>
            <a:pPr>
              <a:lnSpc>
                <a:spcPct val="120000"/>
              </a:lnSpc>
            </a:pPr>
            <a:r>
              <a:rPr lang="en-GB" sz="3000" dirty="0"/>
              <a:t>Water position in East Anglia – Water Resources East (WRE)</a:t>
            </a:r>
          </a:p>
          <a:p>
            <a:pPr>
              <a:lnSpc>
                <a:spcPct val="120000"/>
              </a:lnSpc>
            </a:pPr>
            <a:r>
              <a:rPr lang="en-GB" sz="3000" dirty="0"/>
              <a:t>Suffolk challenges – ESWAG Heat Maps</a:t>
            </a:r>
          </a:p>
          <a:p>
            <a:pPr>
              <a:lnSpc>
                <a:spcPct val="120000"/>
              </a:lnSpc>
            </a:pPr>
            <a:r>
              <a:rPr lang="en-GB" sz="3000" dirty="0"/>
              <a:t>Catch more of what we have – Winter water -  Felixstowe </a:t>
            </a:r>
            <a:r>
              <a:rPr lang="en-GB" sz="3000" dirty="0" err="1"/>
              <a:t>Hydrocycle</a:t>
            </a:r>
            <a:endParaRPr lang="en-GB" sz="3000" dirty="0"/>
          </a:p>
          <a:p>
            <a:pPr>
              <a:lnSpc>
                <a:spcPct val="120000"/>
              </a:lnSpc>
            </a:pPr>
            <a:r>
              <a:rPr lang="en-GB" sz="3000" dirty="0"/>
              <a:t>Innovate: Managed Aquifer Recharge (MAR)</a:t>
            </a:r>
          </a:p>
          <a:p>
            <a:pPr marL="0" indent="0">
              <a:lnSpc>
                <a:spcPct val="120000"/>
              </a:lnSpc>
              <a:buNone/>
            </a:pPr>
            <a:endParaRPr lang="en-GB" sz="3000" dirty="0"/>
          </a:p>
          <a:p>
            <a:endParaRPr lang="en-GB" sz="1700" dirty="0"/>
          </a:p>
        </p:txBody>
      </p:sp>
      <p:pic>
        <p:nvPicPr>
          <p:cNvPr id="1026" name="Picture 2">
            <a:extLst>
              <a:ext uri="{FF2B5EF4-FFF2-40B4-BE49-F238E27FC236}">
                <a16:creationId xmlns:a16="http://schemas.microsoft.com/office/drawing/2014/main" id="{B761EF33-4811-45F8-B7DE-18E606B2D33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9000"/>
                    </a14:imgEffect>
                  </a14:imgLayer>
                </a14:imgProps>
              </a:ext>
              <a:ext uri="{28A0092B-C50C-407E-A947-70E740481C1C}">
                <a14:useLocalDpi xmlns:a14="http://schemas.microsoft.com/office/drawing/2010/main" val="0"/>
              </a:ext>
            </a:extLst>
          </a:blip>
          <a:srcRect l="38949"/>
          <a:stretch/>
        </p:blipFill>
        <p:spPr bwMode="auto">
          <a:xfrm>
            <a:off x="0" y="0"/>
            <a:ext cx="4196496" cy="6873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268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588F8C1B-96A3-43C0-985E-F1BCE946B518">
            <a:extLst>
              <a:ext uri="{FF2B5EF4-FFF2-40B4-BE49-F238E27FC236}">
                <a16:creationId xmlns:a16="http://schemas.microsoft.com/office/drawing/2014/main" id="{F7394CC5-8AF8-48D5-928C-E42163B83B5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663" b="4215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9A86CBB-8B1A-422D-B2BA-BEA47823F01F}"/>
              </a:ext>
            </a:extLst>
          </p:cNvPr>
          <p:cNvPicPr>
            <a:picLocks noChangeAspect="1"/>
          </p:cNvPicPr>
          <p:nvPr/>
        </p:nvPicPr>
        <p:blipFill>
          <a:blip r:embed="rId3"/>
          <a:stretch>
            <a:fillRect/>
          </a:stretch>
        </p:blipFill>
        <p:spPr>
          <a:xfrm>
            <a:off x="0" y="5848209"/>
            <a:ext cx="2057687" cy="1009791"/>
          </a:xfrm>
          <a:prstGeom prst="rect">
            <a:avLst/>
          </a:prstGeom>
        </p:spPr>
      </p:pic>
    </p:spTree>
    <p:extLst>
      <p:ext uri="{BB962C8B-B14F-4D97-AF65-F5344CB8AC3E}">
        <p14:creationId xmlns:p14="http://schemas.microsoft.com/office/powerpoint/2010/main" val="1385649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E6E30-693A-4058-9474-D222E0EBA519}"/>
              </a:ext>
            </a:extLst>
          </p:cNvPr>
          <p:cNvSpPr>
            <a:spLocks noGrp="1"/>
          </p:cNvSpPr>
          <p:nvPr>
            <p:ph type="title"/>
          </p:nvPr>
        </p:nvSpPr>
        <p:spPr>
          <a:xfrm flipV="1">
            <a:off x="914400" y="319406"/>
            <a:ext cx="10439400" cy="45719"/>
          </a:xfrm>
        </p:spPr>
        <p:txBody>
          <a:bodyPr>
            <a:normAutofit fontScale="90000"/>
          </a:bodyPr>
          <a:lstStyle/>
          <a:p>
            <a:endParaRPr lang="en-GB"/>
          </a:p>
        </p:txBody>
      </p:sp>
      <p:pic>
        <p:nvPicPr>
          <p:cNvPr id="4" name="97A7620E">
            <a:hlinkClick r:id="" action="ppaction://media"/>
            <a:extLst>
              <a:ext uri="{FF2B5EF4-FFF2-40B4-BE49-F238E27FC236}">
                <a16:creationId xmlns:a16="http://schemas.microsoft.com/office/drawing/2014/main" id="{33A16D5C-E2D0-4554-82E9-6D139AC6E3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2528" y="0"/>
            <a:ext cx="11117766" cy="6746488"/>
          </a:xfrm>
        </p:spPr>
      </p:pic>
    </p:spTree>
    <p:extLst>
      <p:ext uri="{BB962C8B-B14F-4D97-AF65-F5344CB8AC3E}">
        <p14:creationId xmlns:p14="http://schemas.microsoft.com/office/powerpoint/2010/main" val="216352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6257-F210-46E7-AB21-1DFFCA44FD84}"/>
              </a:ext>
            </a:extLst>
          </p:cNvPr>
          <p:cNvSpPr>
            <a:spLocks noGrp="1"/>
          </p:cNvSpPr>
          <p:nvPr>
            <p:ph type="title"/>
          </p:nvPr>
        </p:nvSpPr>
        <p:spPr>
          <a:xfrm>
            <a:off x="4603530" y="995746"/>
            <a:ext cx="6750269" cy="1325563"/>
          </a:xfrm>
        </p:spPr>
        <p:txBody>
          <a:bodyPr>
            <a:normAutofit/>
          </a:bodyPr>
          <a:lstStyle/>
          <a:p>
            <a:pPr algn="ctr"/>
            <a:r>
              <a:rPr lang="en-US">
                <a:solidFill>
                  <a:schemeClr val="accent1">
                    <a:lumMod val="50000"/>
                  </a:schemeClr>
                </a:solidFill>
                <a:latin typeface="+mn-lt"/>
              </a:rPr>
              <a:t>MAR Initial Test Summary</a:t>
            </a:r>
            <a:endParaRPr lang="en-GB">
              <a:solidFill>
                <a:schemeClr val="accent1">
                  <a:lumMod val="50000"/>
                </a:schemeClr>
              </a:solidFill>
              <a:latin typeface="+mn-lt"/>
            </a:endParaRPr>
          </a:p>
        </p:txBody>
      </p:sp>
      <p:sp>
        <p:nvSpPr>
          <p:cNvPr id="3" name="Content Placeholder 2">
            <a:extLst>
              <a:ext uri="{FF2B5EF4-FFF2-40B4-BE49-F238E27FC236}">
                <a16:creationId xmlns:a16="http://schemas.microsoft.com/office/drawing/2014/main" id="{C3C1F56F-7C4C-4428-8717-F5CF367EBD6E}"/>
              </a:ext>
            </a:extLst>
          </p:cNvPr>
          <p:cNvSpPr>
            <a:spLocks noGrp="1"/>
          </p:cNvSpPr>
          <p:nvPr>
            <p:ph idx="1"/>
          </p:nvPr>
        </p:nvSpPr>
        <p:spPr>
          <a:xfrm>
            <a:off x="4498427" y="2340852"/>
            <a:ext cx="7231118" cy="4782644"/>
          </a:xfrm>
        </p:spPr>
        <p:txBody>
          <a:bodyPr>
            <a:normAutofit fontScale="85000" lnSpcReduction="10000"/>
          </a:bodyPr>
          <a:lstStyle/>
          <a:p>
            <a:r>
              <a:rPr lang="en-US" sz="3200" dirty="0"/>
              <a:t>Aquifer recharge good at 1,000m3 day.</a:t>
            </a:r>
          </a:p>
          <a:p>
            <a:r>
              <a:rPr lang="en-US" sz="3200" dirty="0"/>
              <a:t>Abstraction rate disappointing at 100m3 day.</a:t>
            </a:r>
          </a:p>
          <a:p>
            <a:r>
              <a:rPr lang="en-US" sz="3200" dirty="0"/>
              <a:t>Initial results suggest water is staying in aquifer, this needs to be confirmed with trial.</a:t>
            </a:r>
          </a:p>
          <a:p>
            <a:endParaRPr lang="en-US" sz="3200" dirty="0"/>
          </a:p>
          <a:p>
            <a:r>
              <a:rPr lang="en-US" sz="3200" dirty="0"/>
              <a:t>Water Quality - 590 compounds tested OK</a:t>
            </a:r>
          </a:p>
          <a:p>
            <a:r>
              <a:rPr lang="en-US" sz="3200" dirty="0"/>
              <a:t>Chloride?</a:t>
            </a:r>
          </a:p>
          <a:p>
            <a:pPr marL="0" indent="0">
              <a:buNone/>
            </a:pPr>
            <a:endParaRPr lang="en-US" sz="2400" dirty="0"/>
          </a:p>
          <a:p>
            <a:pPr marL="0" indent="0">
              <a:buNone/>
            </a:pPr>
            <a:r>
              <a:rPr lang="en-US" sz="2400" dirty="0"/>
              <a:t>NB. Full results from MAR  project and 4 other projects running with Dutch and Belgian partners, to be presented at FRESH4C’s open day on the sea wall on 9</a:t>
            </a:r>
            <a:r>
              <a:rPr lang="en-US" sz="2400" baseline="30000" dirty="0"/>
              <a:t>th</a:t>
            </a:r>
            <a:r>
              <a:rPr lang="en-US" sz="2400" dirty="0"/>
              <a:t> &amp; 10</a:t>
            </a:r>
            <a:r>
              <a:rPr lang="en-US" sz="2400" baseline="30000" dirty="0"/>
              <a:t>th</a:t>
            </a:r>
            <a:r>
              <a:rPr lang="en-US" sz="2400" dirty="0"/>
              <a:t> June 2022.</a:t>
            </a:r>
            <a:endParaRPr lang="en-GB" sz="2400" dirty="0"/>
          </a:p>
        </p:txBody>
      </p:sp>
      <p:pic>
        <p:nvPicPr>
          <p:cNvPr id="6" name="Picture 5" descr="A picture containing ground, outdoor, blue&#10;&#10;Description automatically generated">
            <a:extLst>
              <a:ext uri="{FF2B5EF4-FFF2-40B4-BE49-F238E27FC236}">
                <a16:creationId xmlns:a16="http://schemas.microsoft.com/office/drawing/2014/main" id="{DE1664C4-93A4-4440-8884-2F3B3DB5837D}"/>
              </a:ext>
            </a:extLst>
          </p:cNvPr>
          <p:cNvPicPr>
            <a:picLocks noChangeAspect="1"/>
          </p:cNvPicPr>
          <p:nvPr/>
        </p:nvPicPr>
        <p:blipFill rotWithShape="1">
          <a:blip r:embed="rId2">
            <a:extLst>
              <a:ext uri="{28A0092B-C50C-407E-A947-70E740481C1C}">
                <a14:useLocalDpi xmlns:a14="http://schemas.microsoft.com/office/drawing/2010/main" val="0"/>
              </a:ext>
            </a:extLst>
          </a:blip>
          <a:srcRect b="7827"/>
          <a:stretch/>
        </p:blipFill>
        <p:spPr>
          <a:xfrm>
            <a:off x="0" y="1"/>
            <a:ext cx="4196494" cy="6858000"/>
          </a:xfrm>
          <a:prstGeom prst="rect">
            <a:avLst/>
          </a:prstGeom>
        </p:spPr>
      </p:pic>
      <p:pic>
        <p:nvPicPr>
          <p:cNvPr id="7" name="Content Placeholder 4">
            <a:extLst>
              <a:ext uri="{FF2B5EF4-FFF2-40B4-BE49-F238E27FC236}">
                <a16:creationId xmlns:a16="http://schemas.microsoft.com/office/drawing/2014/main" id="{A0D320D4-36D6-431D-8900-817B089CE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207" y="417675"/>
            <a:ext cx="2406870" cy="585351"/>
          </a:xfrm>
          <a:prstGeom prst="rect">
            <a:avLst/>
          </a:prstGeom>
        </p:spPr>
      </p:pic>
      <p:pic>
        <p:nvPicPr>
          <p:cNvPr id="5" name="Picture 4">
            <a:extLst>
              <a:ext uri="{FF2B5EF4-FFF2-40B4-BE49-F238E27FC236}">
                <a16:creationId xmlns:a16="http://schemas.microsoft.com/office/drawing/2014/main" id="{91DFD84C-FB06-4F40-B04C-E8D3620981FA}"/>
              </a:ext>
            </a:extLst>
          </p:cNvPr>
          <p:cNvPicPr>
            <a:picLocks noChangeAspect="1"/>
          </p:cNvPicPr>
          <p:nvPr/>
        </p:nvPicPr>
        <p:blipFill>
          <a:blip r:embed="rId4"/>
          <a:stretch>
            <a:fillRect/>
          </a:stretch>
        </p:blipFill>
        <p:spPr>
          <a:xfrm>
            <a:off x="0" y="5848208"/>
            <a:ext cx="2057687" cy="1009791"/>
          </a:xfrm>
          <a:prstGeom prst="rect">
            <a:avLst/>
          </a:prstGeom>
        </p:spPr>
      </p:pic>
    </p:spTree>
    <p:extLst>
      <p:ext uri="{BB962C8B-B14F-4D97-AF65-F5344CB8AC3E}">
        <p14:creationId xmlns:p14="http://schemas.microsoft.com/office/powerpoint/2010/main" val="677163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F6208C1-59B8-4A94-AD69-8C0ED2C32254}"/>
              </a:ext>
            </a:extLst>
          </p:cNvPr>
          <p:cNvPicPr>
            <a:picLocks noChangeAspect="1"/>
          </p:cNvPicPr>
          <p:nvPr/>
        </p:nvPicPr>
        <p:blipFill rotWithShape="1">
          <a:blip r:embed="rId2">
            <a:extLst>
              <a:ext uri="{28A0092B-C50C-407E-A947-70E740481C1C}">
                <a14:useLocalDpi xmlns:a14="http://schemas.microsoft.com/office/drawing/2010/main" val="0"/>
              </a:ext>
            </a:extLst>
          </a:blip>
          <a:srcRect l="41679"/>
          <a:stretch/>
        </p:blipFill>
        <p:spPr>
          <a:xfrm>
            <a:off x="0" y="-13736"/>
            <a:ext cx="12192000" cy="6968359"/>
          </a:xfrm>
          <a:prstGeom prst="rect">
            <a:avLst/>
          </a:prstGeom>
        </p:spPr>
      </p:pic>
      <p:sp>
        <p:nvSpPr>
          <p:cNvPr id="13" name="Rectangle 12">
            <a:extLst>
              <a:ext uri="{FF2B5EF4-FFF2-40B4-BE49-F238E27FC236}">
                <a16:creationId xmlns:a16="http://schemas.microsoft.com/office/drawing/2014/main" id="{DED1A720-7ECD-4427-A793-D6E73E595A98}"/>
              </a:ext>
            </a:extLst>
          </p:cNvPr>
          <p:cNvSpPr/>
          <p:nvPr/>
        </p:nvSpPr>
        <p:spPr>
          <a:xfrm>
            <a:off x="0" y="0"/>
            <a:ext cx="12192000" cy="1355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picture containing logo&#10;&#10;Description automatically generated">
            <a:extLst>
              <a:ext uri="{FF2B5EF4-FFF2-40B4-BE49-F238E27FC236}">
                <a16:creationId xmlns:a16="http://schemas.microsoft.com/office/drawing/2014/main" id="{8AE6FF13-92F4-4307-8F5C-934A4906F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96" y="387364"/>
            <a:ext cx="2486372" cy="581106"/>
          </a:xfrm>
          <a:prstGeom prst="rect">
            <a:avLst/>
          </a:prstGeom>
        </p:spPr>
      </p:pic>
      <p:sp>
        <p:nvSpPr>
          <p:cNvPr id="16" name="Content Placeholder 2">
            <a:extLst>
              <a:ext uri="{FF2B5EF4-FFF2-40B4-BE49-F238E27FC236}">
                <a16:creationId xmlns:a16="http://schemas.microsoft.com/office/drawing/2014/main" id="{F21155F5-41BD-44D4-A31E-CA964623A979}"/>
              </a:ext>
            </a:extLst>
          </p:cNvPr>
          <p:cNvSpPr txBox="1">
            <a:spLocks/>
          </p:cNvSpPr>
          <p:nvPr/>
        </p:nvSpPr>
        <p:spPr>
          <a:xfrm>
            <a:off x="2076601" y="2070733"/>
            <a:ext cx="3649238" cy="127776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0">
              <a:lnSpc>
                <a:spcPct val="100000"/>
              </a:lnSpc>
              <a:buFont typeface="Arial" panose="020B0604020202020204" pitchFamily="34" charset="0"/>
              <a:buNone/>
            </a:pPr>
            <a:r>
              <a:rPr lang="en-US" sz="4000" dirty="0">
                <a:solidFill>
                  <a:schemeClr val="accent4">
                    <a:lumMod val="20000"/>
                    <a:lumOff val="80000"/>
                  </a:schemeClr>
                </a:solidFill>
              </a:rPr>
              <a:t>John Patrick</a:t>
            </a:r>
          </a:p>
          <a:p>
            <a:pPr marL="273050" indent="0">
              <a:lnSpc>
                <a:spcPct val="100000"/>
              </a:lnSpc>
              <a:buFont typeface="Arial" panose="020B0604020202020204" pitchFamily="34" charset="0"/>
              <a:buNone/>
            </a:pPr>
            <a:r>
              <a:rPr lang="en-US" sz="4000" dirty="0">
                <a:solidFill>
                  <a:schemeClr val="bg1"/>
                </a:solidFill>
                <a:hlinkClick r:id="rId4"/>
              </a:rPr>
              <a:t>john@swsllp.co.uk</a:t>
            </a:r>
            <a:endParaRPr lang="en-US" sz="4000" dirty="0">
              <a:solidFill>
                <a:schemeClr val="bg1"/>
              </a:solidFill>
            </a:endParaRPr>
          </a:p>
          <a:p>
            <a:pPr marL="273050" indent="0">
              <a:lnSpc>
                <a:spcPct val="100000"/>
              </a:lnSpc>
              <a:buFont typeface="Arial" panose="020B0604020202020204" pitchFamily="34" charset="0"/>
              <a:buNone/>
            </a:pPr>
            <a:endParaRPr lang="en-US" sz="4000" dirty="0">
              <a:solidFill>
                <a:schemeClr val="bg1"/>
              </a:solidFill>
            </a:endParaRPr>
          </a:p>
        </p:txBody>
      </p:sp>
      <p:sp>
        <p:nvSpPr>
          <p:cNvPr id="17" name="Content Placeholder 2">
            <a:extLst>
              <a:ext uri="{FF2B5EF4-FFF2-40B4-BE49-F238E27FC236}">
                <a16:creationId xmlns:a16="http://schemas.microsoft.com/office/drawing/2014/main" id="{67D9EE0A-107C-4CF4-B77B-F7EE4C17D371}"/>
              </a:ext>
            </a:extLst>
          </p:cNvPr>
          <p:cNvSpPr txBox="1">
            <a:spLocks/>
          </p:cNvSpPr>
          <p:nvPr/>
        </p:nvSpPr>
        <p:spPr>
          <a:xfrm>
            <a:off x="2076601" y="4383668"/>
            <a:ext cx="3796383" cy="11302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0">
              <a:lnSpc>
                <a:spcPct val="100000"/>
              </a:lnSpc>
              <a:buFont typeface="Arial" panose="020B0604020202020204" pitchFamily="34" charset="0"/>
              <a:buNone/>
            </a:pPr>
            <a:r>
              <a:rPr lang="en-US" sz="3100">
                <a:solidFill>
                  <a:schemeClr val="accent4">
                    <a:lumMod val="20000"/>
                    <a:lumOff val="80000"/>
                  </a:schemeClr>
                </a:solidFill>
              </a:rPr>
              <a:t>Paul Bradford</a:t>
            </a:r>
          </a:p>
          <a:p>
            <a:pPr marL="273050" indent="0">
              <a:lnSpc>
                <a:spcPct val="100000"/>
              </a:lnSpc>
              <a:buFont typeface="Arial" panose="020B0604020202020204" pitchFamily="34" charset="0"/>
              <a:buNone/>
            </a:pPr>
            <a:r>
              <a:rPr lang="en-US" sz="3100">
                <a:solidFill>
                  <a:schemeClr val="bg1"/>
                </a:solidFill>
              </a:rPr>
              <a:t>paul@swsllp.co.uk</a:t>
            </a:r>
          </a:p>
        </p:txBody>
      </p:sp>
      <p:pic>
        <p:nvPicPr>
          <p:cNvPr id="4098" name="Picture 2">
            <a:extLst>
              <a:ext uri="{FF2B5EF4-FFF2-40B4-BE49-F238E27FC236}">
                <a16:creationId xmlns:a16="http://schemas.microsoft.com/office/drawing/2014/main" id="{527B9F59-0129-4A40-B2D7-893601B81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96" y="4546488"/>
            <a:ext cx="16383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8F5CC5F-735D-4066-9502-B273F657C2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487" y="2102841"/>
            <a:ext cx="16383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35379253-9DE9-42B5-A745-DE56ABF92C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9295" y="2061069"/>
            <a:ext cx="16383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339F85FA-5B3B-43F5-9D15-0C6C304582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9295" y="4546488"/>
            <a:ext cx="1638300" cy="1638300"/>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2">
            <a:extLst>
              <a:ext uri="{FF2B5EF4-FFF2-40B4-BE49-F238E27FC236}">
                <a16:creationId xmlns:a16="http://schemas.microsoft.com/office/drawing/2014/main" id="{4A804AFF-E6ED-4254-AE0C-A0BB5B0756E2}"/>
              </a:ext>
            </a:extLst>
          </p:cNvPr>
          <p:cNvSpPr txBox="1">
            <a:spLocks/>
          </p:cNvSpPr>
          <p:nvPr/>
        </p:nvSpPr>
        <p:spPr>
          <a:xfrm>
            <a:off x="8048776" y="4395327"/>
            <a:ext cx="3796383" cy="11302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0">
              <a:lnSpc>
                <a:spcPct val="100000"/>
              </a:lnSpc>
              <a:buFont typeface="Arial" panose="020B0604020202020204" pitchFamily="34" charset="0"/>
              <a:buNone/>
            </a:pPr>
            <a:r>
              <a:rPr lang="en-US" sz="3100">
                <a:solidFill>
                  <a:schemeClr val="accent4">
                    <a:lumMod val="20000"/>
                    <a:lumOff val="80000"/>
                  </a:schemeClr>
                </a:solidFill>
              </a:rPr>
              <a:t>Mark Andrews</a:t>
            </a:r>
          </a:p>
          <a:p>
            <a:pPr marL="273050" indent="0">
              <a:lnSpc>
                <a:spcPct val="100000"/>
              </a:lnSpc>
              <a:buFont typeface="Arial" panose="020B0604020202020204" pitchFamily="34" charset="0"/>
              <a:buNone/>
            </a:pPr>
            <a:r>
              <a:rPr lang="en-US" sz="3100">
                <a:solidFill>
                  <a:schemeClr val="bg1"/>
                </a:solidFill>
              </a:rPr>
              <a:t>mark@swsllp.co.uk</a:t>
            </a:r>
          </a:p>
        </p:txBody>
      </p:sp>
      <p:sp>
        <p:nvSpPr>
          <p:cNvPr id="23" name="Content Placeholder 2">
            <a:extLst>
              <a:ext uri="{FF2B5EF4-FFF2-40B4-BE49-F238E27FC236}">
                <a16:creationId xmlns:a16="http://schemas.microsoft.com/office/drawing/2014/main" id="{5CC2AD49-A01E-4104-9393-EFAF7AE50E91}"/>
              </a:ext>
            </a:extLst>
          </p:cNvPr>
          <p:cNvSpPr txBox="1">
            <a:spLocks/>
          </p:cNvSpPr>
          <p:nvPr/>
        </p:nvSpPr>
        <p:spPr>
          <a:xfrm>
            <a:off x="8048776" y="1919331"/>
            <a:ext cx="3796383" cy="11302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0">
              <a:lnSpc>
                <a:spcPct val="100000"/>
              </a:lnSpc>
              <a:buFont typeface="Arial" panose="020B0604020202020204" pitchFamily="34" charset="0"/>
              <a:buNone/>
            </a:pPr>
            <a:r>
              <a:rPr lang="en-US" sz="3100">
                <a:solidFill>
                  <a:schemeClr val="accent4">
                    <a:lumMod val="20000"/>
                    <a:lumOff val="80000"/>
                  </a:schemeClr>
                </a:solidFill>
              </a:rPr>
              <a:t>Sara Benstead</a:t>
            </a:r>
          </a:p>
          <a:p>
            <a:pPr marL="273050" indent="0">
              <a:lnSpc>
                <a:spcPct val="100000"/>
              </a:lnSpc>
              <a:buFont typeface="Arial" panose="020B0604020202020204" pitchFamily="34" charset="0"/>
              <a:buNone/>
            </a:pPr>
            <a:r>
              <a:rPr lang="en-US" sz="3100">
                <a:solidFill>
                  <a:schemeClr val="bg1"/>
                </a:solidFill>
              </a:rPr>
              <a:t>sara@swsllp.co.uk</a:t>
            </a:r>
          </a:p>
        </p:txBody>
      </p:sp>
      <p:sp>
        <p:nvSpPr>
          <p:cNvPr id="24" name="Content Placeholder 2">
            <a:extLst>
              <a:ext uri="{FF2B5EF4-FFF2-40B4-BE49-F238E27FC236}">
                <a16:creationId xmlns:a16="http://schemas.microsoft.com/office/drawing/2014/main" id="{9EF6D481-93C7-4245-898D-F1DA044FFF80}"/>
              </a:ext>
            </a:extLst>
          </p:cNvPr>
          <p:cNvSpPr txBox="1">
            <a:spLocks/>
          </p:cNvSpPr>
          <p:nvPr/>
        </p:nvSpPr>
        <p:spPr>
          <a:xfrm>
            <a:off x="4420706" y="329586"/>
            <a:ext cx="7573778" cy="12777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0">
              <a:lnSpc>
                <a:spcPct val="100000"/>
              </a:lnSpc>
              <a:buFont typeface="Arial" panose="020B0604020202020204" pitchFamily="34" charset="0"/>
              <a:buNone/>
            </a:pPr>
            <a:r>
              <a:rPr lang="en-US" sz="4000">
                <a:solidFill>
                  <a:schemeClr val="accent1">
                    <a:lumMod val="50000"/>
                  </a:schemeClr>
                </a:solidFill>
              </a:rPr>
              <a:t>Thank you for listening</a:t>
            </a:r>
          </a:p>
        </p:txBody>
      </p:sp>
    </p:spTree>
    <p:extLst>
      <p:ext uri="{BB962C8B-B14F-4D97-AF65-F5344CB8AC3E}">
        <p14:creationId xmlns:p14="http://schemas.microsoft.com/office/powerpoint/2010/main" val="124280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11" descr="Diagram&#10;&#10;Description automatically generated">
            <a:extLst>
              <a:ext uri="{FF2B5EF4-FFF2-40B4-BE49-F238E27FC236}">
                <a16:creationId xmlns:a16="http://schemas.microsoft.com/office/drawing/2014/main" id="{8127FE62-7F85-40B6-BC50-B90CF7403D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7875" y="972272"/>
            <a:ext cx="9016251" cy="5546436"/>
          </a:xfrm>
        </p:spPr>
      </p:pic>
      <p:sp>
        <p:nvSpPr>
          <p:cNvPr id="13" name="Title 1">
            <a:extLst>
              <a:ext uri="{FF2B5EF4-FFF2-40B4-BE49-F238E27FC236}">
                <a16:creationId xmlns:a16="http://schemas.microsoft.com/office/drawing/2014/main" id="{2061B182-6F20-449D-BD4E-0CC81630C995}"/>
              </a:ext>
            </a:extLst>
          </p:cNvPr>
          <p:cNvSpPr>
            <a:spLocks noGrp="1"/>
          </p:cNvSpPr>
          <p:nvPr>
            <p:ph type="title"/>
          </p:nvPr>
        </p:nvSpPr>
        <p:spPr>
          <a:xfrm>
            <a:off x="4595234" y="0"/>
            <a:ext cx="4189170" cy="1195820"/>
          </a:xfrm>
        </p:spPr>
        <p:txBody>
          <a:bodyPr/>
          <a:lstStyle/>
          <a:p>
            <a:r>
              <a:rPr lang="en-US">
                <a:solidFill>
                  <a:schemeClr val="accent1">
                    <a:lumMod val="50000"/>
                  </a:schemeClr>
                </a:solidFill>
                <a:latin typeface="+mn-lt"/>
              </a:rPr>
              <a:t>Water Flows</a:t>
            </a:r>
            <a:endParaRPr lang="en-GB">
              <a:solidFill>
                <a:schemeClr val="accent1">
                  <a:lumMod val="50000"/>
                </a:schemeClr>
              </a:solidFill>
              <a:latin typeface="+mn-lt"/>
            </a:endParaRPr>
          </a:p>
        </p:txBody>
      </p:sp>
    </p:spTree>
    <p:extLst>
      <p:ext uri="{BB962C8B-B14F-4D97-AF65-F5344CB8AC3E}">
        <p14:creationId xmlns:p14="http://schemas.microsoft.com/office/powerpoint/2010/main" val="1811143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6741F5-AADA-4F3D-A236-B91024A1ED62}"/>
              </a:ext>
            </a:extLst>
          </p:cNvPr>
          <p:cNvPicPr>
            <a:picLocks noChangeAspect="1"/>
          </p:cNvPicPr>
          <p:nvPr/>
        </p:nvPicPr>
        <p:blipFill rotWithShape="1">
          <a:blip r:embed="rId3"/>
          <a:srcRect/>
          <a:stretch/>
        </p:blipFill>
        <p:spPr>
          <a:xfrm>
            <a:off x="20" y="-95250"/>
            <a:ext cx="12191980" cy="6857990"/>
          </a:xfrm>
          <a:prstGeom prst="rect">
            <a:avLst/>
          </a:prstGeom>
          <a:noFill/>
        </p:spPr>
      </p:pic>
      <p:sp>
        <p:nvSpPr>
          <p:cNvPr id="5" name="Rectangle 4">
            <a:extLst>
              <a:ext uri="{FF2B5EF4-FFF2-40B4-BE49-F238E27FC236}">
                <a16:creationId xmlns:a16="http://schemas.microsoft.com/office/drawing/2014/main" id="{12DFD6EC-C372-4F7B-844D-60D00A024E78}"/>
              </a:ext>
            </a:extLst>
          </p:cNvPr>
          <p:cNvSpPr/>
          <p:nvPr/>
        </p:nvSpPr>
        <p:spPr>
          <a:xfrm>
            <a:off x="0" y="-95250"/>
            <a:ext cx="12191980" cy="1665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a:solidFill>
                  <a:schemeClr val="accent1">
                    <a:lumMod val="50000"/>
                  </a:schemeClr>
                </a:solidFill>
              </a:rPr>
              <a:t>Climate Change by 2050</a:t>
            </a:r>
          </a:p>
        </p:txBody>
      </p:sp>
      <p:sp>
        <p:nvSpPr>
          <p:cNvPr id="6" name="Rectangle 5">
            <a:extLst>
              <a:ext uri="{FF2B5EF4-FFF2-40B4-BE49-F238E27FC236}">
                <a16:creationId xmlns:a16="http://schemas.microsoft.com/office/drawing/2014/main" id="{64AF83EB-050E-454A-A7E9-9035CF4FC09B}"/>
              </a:ext>
            </a:extLst>
          </p:cNvPr>
          <p:cNvSpPr/>
          <p:nvPr/>
        </p:nvSpPr>
        <p:spPr>
          <a:xfrm>
            <a:off x="11628783" y="1570383"/>
            <a:ext cx="563217" cy="5192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4760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9641AC71-3F99-4827-9E00-4023B97E51EE}"/>
              </a:ext>
            </a:extLst>
          </p:cNvPr>
          <p:cNvSpPr txBox="1"/>
          <p:nvPr/>
        </p:nvSpPr>
        <p:spPr>
          <a:xfrm>
            <a:off x="6553200" y="1790976"/>
            <a:ext cx="5130800" cy="1585627"/>
          </a:xfrm>
          <a:prstGeom prst="rect">
            <a:avLst/>
          </a:prstGeom>
        </p:spPr>
        <p:txBody>
          <a:bodyPr wrap="square" lIns="0" tIns="0" rIns="0" bIns="0" rtlCol="0" anchor="t">
            <a:spAutoFit/>
          </a:bodyPr>
          <a:lstStyle/>
          <a:p>
            <a:pPr>
              <a:lnSpc>
                <a:spcPts val="5000"/>
              </a:lnSpc>
            </a:pPr>
            <a:endParaRPr lang="en-US" sz="2400">
              <a:solidFill>
                <a:srgbClr val="222C55"/>
              </a:solidFill>
              <a:latin typeface="Arial"/>
            </a:endParaRPr>
          </a:p>
          <a:p>
            <a:pPr>
              <a:lnSpc>
                <a:spcPts val="8160"/>
              </a:lnSpc>
            </a:pPr>
            <a:endParaRPr lang="en-US" sz="5334">
              <a:solidFill>
                <a:srgbClr val="222C55"/>
              </a:solidFill>
              <a:latin typeface="Arial"/>
            </a:endParaRPr>
          </a:p>
        </p:txBody>
      </p:sp>
      <p:sp>
        <p:nvSpPr>
          <p:cNvPr id="9" name="TextBox 5">
            <a:extLst>
              <a:ext uri="{FF2B5EF4-FFF2-40B4-BE49-F238E27FC236}">
                <a16:creationId xmlns:a16="http://schemas.microsoft.com/office/drawing/2014/main" id="{AC163C7B-E0D6-4C39-A9C1-6511CCCBC569}"/>
              </a:ext>
            </a:extLst>
          </p:cNvPr>
          <p:cNvSpPr txBox="1"/>
          <p:nvPr/>
        </p:nvSpPr>
        <p:spPr>
          <a:xfrm>
            <a:off x="3738945" y="31696"/>
            <a:ext cx="5091368" cy="937629"/>
          </a:xfrm>
          <a:prstGeom prst="rect">
            <a:avLst/>
          </a:prstGeom>
        </p:spPr>
        <p:txBody>
          <a:bodyPr wrap="square" lIns="0" tIns="0" rIns="0" bIns="0" rtlCol="0" anchor="t">
            <a:spAutoFit/>
          </a:bodyPr>
          <a:lstStyle/>
          <a:p>
            <a:pPr>
              <a:lnSpc>
                <a:spcPts val="8160"/>
              </a:lnSpc>
            </a:pPr>
            <a:r>
              <a:rPr lang="en-US" sz="4400">
                <a:solidFill>
                  <a:srgbClr val="222C55"/>
                </a:solidFill>
              </a:rPr>
              <a:t>Historic Water Usage</a:t>
            </a:r>
          </a:p>
        </p:txBody>
      </p:sp>
      <p:pic>
        <p:nvPicPr>
          <p:cNvPr id="6" name="Picture 6" descr="Chart, pie chart&#10;&#10;Description automatically generated">
            <a:extLst>
              <a:ext uri="{FF2B5EF4-FFF2-40B4-BE49-F238E27FC236}">
                <a16:creationId xmlns:a16="http://schemas.microsoft.com/office/drawing/2014/main" id="{96E1C9F9-242E-4216-8F18-761A13798EA3}"/>
              </a:ext>
            </a:extLst>
          </p:cNvPr>
          <p:cNvPicPr>
            <a:picLocks noChangeAspect="1"/>
          </p:cNvPicPr>
          <p:nvPr/>
        </p:nvPicPr>
        <p:blipFill rotWithShape="1">
          <a:blip r:embed="rId3"/>
          <a:srcRect l="9960" t="1069" r="1382" b="2460"/>
          <a:stretch/>
        </p:blipFill>
        <p:spPr>
          <a:xfrm>
            <a:off x="2237805" y="1692849"/>
            <a:ext cx="7239290" cy="4446694"/>
          </a:xfrm>
          <a:prstGeom prst="rect">
            <a:avLst/>
          </a:prstGeom>
        </p:spPr>
      </p:pic>
      <p:sp>
        <p:nvSpPr>
          <p:cNvPr id="7" name="TextBox 6">
            <a:extLst>
              <a:ext uri="{FF2B5EF4-FFF2-40B4-BE49-F238E27FC236}">
                <a16:creationId xmlns:a16="http://schemas.microsoft.com/office/drawing/2014/main" id="{89D1D284-84FC-4CA6-910F-ED7D0661EC00}"/>
              </a:ext>
            </a:extLst>
          </p:cNvPr>
          <p:cNvSpPr txBox="1"/>
          <p:nvPr/>
        </p:nvSpPr>
        <p:spPr>
          <a:xfrm>
            <a:off x="1804846" y="6215473"/>
            <a:ext cx="80205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Business As Usual is not an option – </a:t>
            </a:r>
            <a:r>
              <a:rPr lang="en-US" sz="2000" err="1">
                <a:cs typeface="Calibri"/>
              </a:rPr>
              <a:t>Licence</a:t>
            </a:r>
            <a:r>
              <a:rPr lang="en-US" sz="2000">
                <a:cs typeface="Calibri"/>
              </a:rPr>
              <a:t> reductions are inevitable</a:t>
            </a:r>
          </a:p>
        </p:txBody>
      </p:sp>
      <p:sp>
        <p:nvSpPr>
          <p:cNvPr id="8" name="TextBox 7">
            <a:extLst>
              <a:ext uri="{FF2B5EF4-FFF2-40B4-BE49-F238E27FC236}">
                <a16:creationId xmlns:a16="http://schemas.microsoft.com/office/drawing/2014/main" id="{DDF21DE2-9EDC-4BEC-86D8-983B2E386984}"/>
              </a:ext>
            </a:extLst>
          </p:cNvPr>
          <p:cNvSpPr txBox="1"/>
          <p:nvPr/>
        </p:nvSpPr>
        <p:spPr>
          <a:xfrm>
            <a:off x="2738109" y="1135118"/>
            <a:ext cx="1024759" cy="523220"/>
          </a:xfrm>
          <a:prstGeom prst="rect">
            <a:avLst/>
          </a:prstGeom>
          <a:noFill/>
        </p:spPr>
        <p:txBody>
          <a:bodyPr wrap="square" rtlCol="0">
            <a:spAutoFit/>
          </a:bodyPr>
          <a:lstStyle/>
          <a:p>
            <a:r>
              <a:rPr lang="en-GB" sz="2800"/>
              <a:t>1970</a:t>
            </a:r>
            <a:endParaRPr lang="en-US" sz="2800"/>
          </a:p>
        </p:txBody>
      </p:sp>
      <p:sp>
        <p:nvSpPr>
          <p:cNvPr id="12" name="TextBox 11">
            <a:extLst>
              <a:ext uri="{FF2B5EF4-FFF2-40B4-BE49-F238E27FC236}">
                <a16:creationId xmlns:a16="http://schemas.microsoft.com/office/drawing/2014/main" id="{BAFFC29B-9E8B-46D6-815E-8FCE60A54557}"/>
              </a:ext>
            </a:extLst>
          </p:cNvPr>
          <p:cNvSpPr txBox="1"/>
          <p:nvPr/>
        </p:nvSpPr>
        <p:spPr>
          <a:xfrm>
            <a:off x="5259870" y="1115747"/>
            <a:ext cx="1024759" cy="523220"/>
          </a:xfrm>
          <a:prstGeom prst="rect">
            <a:avLst/>
          </a:prstGeom>
          <a:noFill/>
        </p:spPr>
        <p:txBody>
          <a:bodyPr wrap="square" rtlCol="0">
            <a:spAutoFit/>
          </a:bodyPr>
          <a:lstStyle/>
          <a:p>
            <a:r>
              <a:rPr lang="en-GB" sz="2800"/>
              <a:t>2000</a:t>
            </a:r>
            <a:endParaRPr lang="en-US" sz="2800"/>
          </a:p>
        </p:txBody>
      </p:sp>
      <p:sp>
        <p:nvSpPr>
          <p:cNvPr id="13" name="TextBox 12">
            <a:extLst>
              <a:ext uri="{FF2B5EF4-FFF2-40B4-BE49-F238E27FC236}">
                <a16:creationId xmlns:a16="http://schemas.microsoft.com/office/drawing/2014/main" id="{FFAE55D9-1CC1-41CD-812B-9A4D6E0853D7}"/>
              </a:ext>
            </a:extLst>
          </p:cNvPr>
          <p:cNvSpPr txBox="1"/>
          <p:nvPr/>
        </p:nvSpPr>
        <p:spPr>
          <a:xfrm>
            <a:off x="7590130" y="1115747"/>
            <a:ext cx="1024759" cy="523220"/>
          </a:xfrm>
          <a:prstGeom prst="rect">
            <a:avLst/>
          </a:prstGeom>
          <a:noFill/>
        </p:spPr>
        <p:txBody>
          <a:bodyPr wrap="square" rtlCol="0">
            <a:spAutoFit/>
          </a:bodyPr>
          <a:lstStyle/>
          <a:p>
            <a:r>
              <a:rPr lang="en-GB" sz="2800"/>
              <a:t>2017</a:t>
            </a:r>
            <a:endParaRPr lang="en-US" sz="2800"/>
          </a:p>
        </p:txBody>
      </p:sp>
      <p:cxnSp>
        <p:nvCxnSpPr>
          <p:cNvPr id="15" name="Straight Connector 14">
            <a:extLst>
              <a:ext uri="{FF2B5EF4-FFF2-40B4-BE49-F238E27FC236}">
                <a16:creationId xmlns:a16="http://schemas.microsoft.com/office/drawing/2014/main" id="{8BF8EDD5-2946-4C17-90C9-2CA9F13660E7}"/>
              </a:ext>
            </a:extLst>
          </p:cNvPr>
          <p:cNvCxnSpPr>
            <a:cxnSpLocks/>
          </p:cNvCxnSpPr>
          <p:nvPr/>
        </p:nvCxnSpPr>
        <p:spPr>
          <a:xfrm>
            <a:off x="4368764" y="1692849"/>
            <a:ext cx="0" cy="334327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9BF53A-B234-495B-B76A-0FE1E9434DFD}"/>
              </a:ext>
            </a:extLst>
          </p:cNvPr>
          <p:cNvCxnSpPr>
            <a:cxnSpLocks/>
          </p:cNvCxnSpPr>
          <p:nvPr/>
        </p:nvCxnSpPr>
        <p:spPr>
          <a:xfrm>
            <a:off x="6901757" y="1692849"/>
            <a:ext cx="0" cy="334327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51AF99C-2D84-4824-AA24-4ECC0050E2A8}"/>
              </a:ext>
            </a:extLst>
          </p:cNvPr>
          <p:cNvSpPr txBox="1"/>
          <p:nvPr/>
        </p:nvSpPr>
        <p:spPr>
          <a:xfrm>
            <a:off x="9200955" y="2165221"/>
            <a:ext cx="2249699" cy="646331"/>
          </a:xfrm>
          <a:prstGeom prst="rect">
            <a:avLst/>
          </a:prstGeom>
          <a:noFill/>
        </p:spPr>
        <p:txBody>
          <a:bodyPr wrap="square" rtlCol="0">
            <a:spAutoFit/>
          </a:bodyPr>
          <a:lstStyle/>
          <a:p>
            <a:r>
              <a:rPr lang="en-GB"/>
              <a:t>7,000,000 m3/year more than in 2000</a:t>
            </a:r>
            <a:endParaRPr lang="en-US"/>
          </a:p>
        </p:txBody>
      </p:sp>
      <p:sp>
        <p:nvSpPr>
          <p:cNvPr id="18" name="TextBox 17">
            <a:extLst>
              <a:ext uri="{FF2B5EF4-FFF2-40B4-BE49-F238E27FC236}">
                <a16:creationId xmlns:a16="http://schemas.microsoft.com/office/drawing/2014/main" id="{F9A3C0C8-FF46-4E33-B6FD-C10316E80015}"/>
              </a:ext>
            </a:extLst>
          </p:cNvPr>
          <p:cNvSpPr txBox="1"/>
          <p:nvPr/>
        </p:nvSpPr>
        <p:spPr>
          <a:xfrm>
            <a:off x="9266482" y="4062321"/>
            <a:ext cx="2341572" cy="646331"/>
          </a:xfrm>
          <a:prstGeom prst="rect">
            <a:avLst/>
          </a:prstGeom>
          <a:noFill/>
        </p:spPr>
        <p:txBody>
          <a:bodyPr wrap="square" rtlCol="0">
            <a:spAutoFit/>
          </a:bodyPr>
          <a:lstStyle/>
          <a:p>
            <a:r>
              <a:rPr lang="en-GB"/>
              <a:t>13,000,000 m3/year less than in 2000</a:t>
            </a:r>
            <a:endParaRPr lang="en-US"/>
          </a:p>
        </p:txBody>
      </p:sp>
      <p:sp>
        <p:nvSpPr>
          <p:cNvPr id="14" name="Arrow: Left 13">
            <a:extLst>
              <a:ext uri="{FF2B5EF4-FFF2-40B4-BE49-F238E27FC236}">
                <a16:creationId xmlns:a16="http://schemas.microsoft.com/office/drawing/2014/main" id="{54FFF33C-7750-4B0E-B201-FFB7A2BC521C}"/>
              </a:ext>
            </a:extLst>
          </p:cNvPr>
          <p:cNvSpPr/>
          <p:nvPr/>
        </p:nvSpPr>
        <p:spPr>
          <a:xfrm>
            <a:off x="8807995" y="2386720"/>
            <a:ext cx="409903" cy="197069"/>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 18">
            <a:extLst>
              <a:ext uri="{FF2B5EF4-FFF2-40B4-BE49-F238E27FC236}">
                <a16:creationId xmlns:a16="http://schemas.microsoft.com/office/drawing/2014/main" id="{01FEADED-B318-47AA-A497-60281546EB3D}"/>
              </a:ext>
            </a:extLst>
          </p:cNvPr>
          <p:cNvSpPr/>
          <p:nvPr/>
        </p:nvSpPr>
        <p:spPr>
          <a:xfrm>
            <a:off x="8871058" y="4286951"/>
            <a:ext cx="409903" cy="197069"/>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62633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36161" y="6516054"/>
            <a:ext cx="4704523" cy="338554"/>
          </a:xfrm>
          <a:prstGeom prst="rect">
            <a:avLst/>
          </a:prstGeom>
          <a:noFill/>
        </p:spPr>
        <p:txBody>
          <a:bodyPr wrap="square" rtlCol="0">
            <a:spAutoFit/>
          </a:bodyPr>
          <a:lstStyle/>
          <a:p>
            <a:pPr algn="ctr"/>
            <a:r>
              <a:rPr lang="en-GB" sz="1600">
                <a:solidFill>
                  <a:schemeClr val="bg1"/>
                </a:solidFill>
                <a:latin typeface="Franklin Gothic Book" panose="020B0503020102020204" pitchFamily="34" charset="0"/>
              </a:rPr>
              <a:t> Find out more at </a:t>
            </a:r>
            <a:r>
              <a:rPr lang="en-GB" sz="1600">
                <a:solidFill>
                  <a:schemeClr val="bg1"/>
                </a:solidFill>
                <a:latin typeface="Franklin Gothic Heavy" panose="020B0903020102020204" pitchFamily="34" charset="0"/>
              </a:rPr>
              <a:t>waterresourceseast.com</a:t>
            </a:r>
          </a:p>
        </p:txBody>
      </p:sp>
      <p:pic>
        <p:nvPicPr>
          <p:cNvPr id="19" name="Picture 18">
            <a:extLst>
              <a:ext uri="{FF2B5EF4-FFF2-40B4-BE49-F238E27FC236}">
                <a16:creationId xmlns:a16="http://schemas.microsoft.com/office/drawing/2014/main" id="{21D4930F-F6E6-4C51-BA13-2A0509D67DDE}"/>
              </a:ext>
            </a:extLst>
          </p:cNvPr>
          <p:cNvPicPr>
            <a:picLocks noChangeAspect="1"/>
          </p:cNvPicPr>
          <p:nvPr/>
        </p:nvPicPr>
        <p:blipFill rotWithShape="1">
          <a:blip r:embed="rId3"/>
          <a:srcRect l="4180" t="27617" r="83468" b="51535"/>
          <a:stretch/>
        </p:blipFill>
        <p:spPr>
          <a:xfrm>
            <a:off x="512013" y="5166985"/>
            <a:ext cx="1816763" cy="1718400"/>
          </a:xfrm>
          <a:prstGeom prst="rect">
            <a:avLst/>
          </a:prstGeom>
        </p:spPr>
      </p:pic>
      <p:pic>
        <p:nvPicPr>
          <p:cNvPr id="23" name="Picture 22">
            <a:extLst>
              <a:ext uri="{FF2B5EF4-FFF2-40B4-BE49-F238E27FC236}">
                <a16:creationId xmlns:a16="http://schemas.microsoft.com/office/drawing/2014/main" id="{980A60A2-35BF-4378-823E-823DA589EA8A}"/>
              </a:ext>
            </a:extLst>
          </p:cNvPr>
          <p:cNvPicPr>
            <a:picLocks noChangeAspect="1"/>
          </p:cNvPicPr>
          <p:nvPr/>
        </p:nvPicPr>
        <p:blipFill rotWithShape="1">
          <a:blip r:embed="rId3"/>
          <a:srcRect r="82122" b="93199"/>
          <a:stretch/>
        </p:blipFill>
        <p:spPr>
          <a:xfrm>
            <a:off x="-333521" y="-13414"/>
            <a:ext cx="3084708" cy="657409"/>
          </a:xfrm>
          <a:prstGeom prst="rect">
            <a:avLst/>
          </a:prstGeom>
        </p:spPr>
      </p:pic>
      <p:pic>
        <p:nvPicPr>
          <p:cNvPr id="25" name="Picture 24">
            <a:extLst>
              <a:ext uri="{FF2B5EF4-FFF2-40B4-BE49-F238E27FC236}">
                <a16:creationId xmlns:a16="http://schemas.microsoft.com/office/drawing/2014/main" id="{932106A5-E178-4B54-A423-C2D866416AEE}"/>
              </a:ext>
            </a:extLst>
          </p:cNvPr>
          <p:cNvPicPr>
            <a:picLocks noChangeAspect="1"/>
          </p:cNvPicPr>
          <p:nvPr/>
        </p:nvPicPr>
        <p:blipFill rotWithShape="1">
          <a:blip r:embed="rId3"/>
          <a:srcRect l="1827" t="6753" r="89430" b="72399"/>
          <a:stretch/>
        </p:blipFill>
        <p:spPr>
          <a:xfrm>
            <a:off x="100274" y="554073"/>
            <a:ext cx="1286400" cy="1718400"/>
          </a:xfrm>
          <a:prstGeom prst="rect">
            <a:avLst/>
          </a:prstGeom>
        </p:spPr>
      </p:pic>
      <p:pic>
        <p:nvPicPr>
          <p:cNvPr id="26" name="Picture 25">
            <a:extLst>
              <a:ext uri="{FF2B5EF4-FFF2-40B4-BE49-F238E27FC236}">
                <a16:creationId xmlns:a16="http://schemas.microsoft.com/office/drawing/2014/main" id="{F234F06B-9D33-4229-AE5D-15E0869DAC48}"/>
              </a:ext>
            </a:extLst>
          </p:cNvPr>
          <p:cNvPicPr>
            <a:picLocks noChangeAspect="1"/>
          </p:cNvPicPr>
          <p:nvPr/>
        </p:nvPicPr>
        <p:blipFill rotWithShape="1">
          <a:blip r:embed="rId3"/>
          <a:srcRect l="10570" t="7970" r="77881" b="71182"/>
          <a:stretch/>
        </p:blipFill>
        <p:spPr>
          <a:xfrm>
            <a:off x="605637" y="2075844"/>
            <a:ext cx="1699200" cy="1718400"/>
          </a:xfrm>
          <a:prstGeom prst="rect">
            <a:avLst/>
          </a:prstGeom>
        </p:spPr>
      </p:pic>
      <p:pic>
        <p:nvPicPr>
          <p:cNvPr id="27" name="Picture 26">
            <a:extLst>
              <a:ext uri="{FF2B5EF4-FFF2-40B4-BE49-F238E27FC236}">
                <a16:creationId xmlns:a16="http://schemas.microsoft.com/office/drawing/2014/main" id="{D4455247-E7A8-40B7-A692-80DBE4720B16}"/>
              </a:ext>
            </a:extLst>
          </p:cNvPr>
          <p:cNvPicPr>
            <a:picLocks noChangeAspect="1"/>
          </p:cNvPicPr>
          <p:nvPr/>
        </p:nvPicPr>
        <p:blipFill rotWithShape="1">
          <a:blip r:embed="rId3"/>
          <a:srcRect l="21879" t="8117" r="69592" b="71035"/>
          <a:stretch/>
        </p:blipFill>
        <p:spPr>
          <a:xfrm>
            <a:off x="1424635" y="554073"/>
            <a:ext cx="1254468" cy="1751491"/>
          </a:xfrm>
          <a:prstGeom prst="rect">
            <a:avLst/>
          </a:prstGeom>
        </p:spPr>
      </p:pic>
      <p:pic>
        <p:nvPicPr>
          <p:cNvPr id="28" name="Picture 27">
            <a:extLst>
              <a:ext uri="{FF2B5EF4-FFF2-40B4-BE49-F238E27FC236}">
                <a16:creationId xmlns:a16="http://schemas.microsoft.com/office/drawing/2014/main" id="{79ED3CA1-80E4-4BAF-A50F-1E1A69D8D8CA}"/>
              </a:ext>
            </a:extLst>
          </p:cNvPr>
          <p:cNvPicPr>
            <a:picLocks noChangeAspect="1"/>
          </p:cNvPicPr>
          <p:nvPr/>
        </p:nvPicPr>
        <p:blipFill rotWithShape="1">
          <a:blip r:embed="rId3"/>
          <a:srcRect l="16386" t="27565" r="72061" b="51587"/>
          <a:stretch/>
        </p:blipFill>
        <p:spPr>
          <a:xfrm>
            <a:off x="605637" y="3562247"/>
            <a:ext cx="1699200" cy="1718400"/>
          </a:xfrm>
          <a:prstGeom prst="rect">
            <a:avLst/>
          </a:prstGeom>
        </p:spPr>
      </p:pic>
      <p:grpSp>
        <p:nvGrpSpPr>
          <p:cNvPr id="3" name="Group 2">
            <a:extLst>
              <a:ext uri="{FF2B5EF4-FFF2-40B4-BE49-F238E27FC236}">
                <a16:creationId xmlns:a16="http://schemas.microsoft.com/office/drawing/2014/main" id="{00F4DA32-AA38-412C-A550-DDEE425BB7CB}"/>
              </a:ext>
            </a:extLst>
          </p:cNvPr>
          <p:cNvGrpSpPr/>
          <p:nvPr/>
        </p:nvGrpSpPr>
        <p:grpSpPr>
          <a:xfrm>
            <a:off x="3304999" y="164637"/>
            <a:ext cx="8278964" cy="6122762"/>
            <a:chOff x="4743361" y="1011753"/>
            <a:chExt cx="5087206" cy="4017300"/>
          </a:xfrm>
        </p:grpSpPr>
        <p:pic>
          <p:nvPicPr>
            <p:cNvPr id="21" name="Picture 20">
              <a:extLst>
                <a:ext uri="{FF2B5EF4-FFF2-40B4-BE49-F238E27FC236}">
                  <a16:creationId xmlns:a16="http://schemas.microsoft.com/office/drawing/2014/main" id="{D2EBC397-C025-4FCF-9CAF-EA08A8E52CFC}"/>
                </a:ext>
              </a:extLst>
            </p:cNvPr>
            <p:cNvPicPr>
              <a:picLocks noChangeAspect="1"/>
            </p:cNvPicPr>
            <p:nvPr/>
          </p:nvPicPr>
          <p:blipFill rotWithShape="1">
            <a:blip r:embed="rId3"/>
            <a:srcRect l="65934" r="-1409" b="50000"/>
            <a:stretch/>
          </p:blipFill>
          <p:spPr>
            <a:xfrm>
              <a:off x="4743361" y="1011753"/>
              <a:ext cx="5087206" cy="4017300"/>
            </a:xfrm>
            <a:prstGeom prst="rect">
              <a:avLst/>
            </a:prstGeom>
          </p:spPr>
        </p:pic>
        <p:sp>
          <p:nvSpPr>
            <p:cNvPr id="29" name="TextBox 28">
              <a:extLst>
                <a:ext uri="{FF2B5EF4-FFF2-40B4-BE49-F238E27FC236}">
                  <a16:creationId xmlns:a16="http://schemas.microsoft.com/office/drawing/2014/main" id="{779DED3F-4109-46AD-A945-BB35CBF3B2C3}"/>
                </a:ext>
              </a:extLst>
            </p:cNvPr>
            <p:cNvSpPr txBox="1"/>
            <p:nvPr/>
          </p:nvSpPr>
          <p:spPr>
            <a:xfrm>
              <a:off x="7869598" y="1601303"/>
              <a:ext cx="1459190" cy="922277"/>
            </a:xfrm>
            <a:prstGeom prst="rect">
              <a:avLst/>
            </a:prstGeom>
            <a:solidFill>
              <a:srgbClr val="FFFFFF"/>
            </a:solidFill>
          </p:spPr>
          <p:txBody>
            <a:bodyPr wrap="square" rtlCol="0">
              <a:spAutoFit/>
            </a:bodyPr>
            <a:lstStyle/>
            <a:p>
              <a:r>
                <a:rPr lang="en-GB" sz="3200" b="1" dirty="0">
                  <a:solidFill>
                    <a:srgbClr val="009999"/>
                  </a:solidFill>
                  <a:latin typeface="Franklin Gothic Demi" panose="020B0703020102020204" pitchFamily="34" charset="0"/>
                  <a:cs typeface="Arial" panose="020B0604020202020204" pitchFamily="34" charset="0"/>
                </a:rPr>
                <a:t>2,267 extra </a:t>
              </a:r>
              <a:r>
                <a:rPr lang="en-GB" sz="2667" b="1" dirty="0">
                  <a:solidFill>
                    <a:srgbClr val="009999"/>
                  </a:solidFill>
                  <a:latin typeface="Franklin Gothic Demi" panose="020B0703020102020204" pitchFamily="34" charset="0"/>
                  <a:cs typeface="Arial" panose="020B0604020202020204" pitchFamily="34" charset="0"/>
                </a:rPr>
                <a:t>million litres per day</a:t>
              </a:r>
            </a:p>
          </p:txBody>
        </p:sp>
      </p:grpSp>
      <p:cxnSp>
        <p:nvCxnSpPr>
          <p:cNvPr id="6" name="Straight Connector 5">
            <a:extLst>
              <a:ext uri="{FF2B5EF4-FFF2-40B4-BE49-F238E27FC236}">
                <a16:creationId xmlns:a16="http://schemas.microsoft.com/office/drawing/2014/main" id="{32EF80A1-69E3-4B46-AB8B-0B52AF88887D}"/>
              </a:ext>
            </a:extLst>
          </p:cNvPr>
          <p:cNvCxnSpPr/>
          <p:nvPr/>
        </p:nvCxnSpPr>
        <p:spPr>
          <a:xfrm>
            <a:off x="2954671" y="164637"/>
            <a:ext cx="0" cy="65856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5F56F66-6F49-4A0B-9BDC-4193980BEC91}"/>
              </a:ext>
            </a:extLst>
          </p:cNvPr>
          <p:cNvCxnSpPr/>
          <p:nvPr/>
        </p:nvCxnSpPr>
        <p:spPr>
          <a:xfrm>
            <a:off x="2954671" y="164637"/>
            <a:ext cx="0" cy="65856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969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A482CB8-FA0F-477D-82AB-A33B61CDFF82}"/>
              </a:ext>
            </a:extLst>
          </p:cNvPr>
          <p:cNvPicPr>
            <a:picLocks noGrp="1" noChangeAspect="1"/>
          </p:cNvPicPr>
          <p:nvPr>
            <p:ph idx="1"/>
          </p:nvPr>
        </p:nvPicPr>
        <p:blipFill rotWithShape="1">
          <a:blip r:embed="rId2"/>
          <a:srcRect l="6779"/>
          <a:stretch/>
        </p:blipFill>
        <p:spPr>
          <a:xfrm>
            <a:off x="5093176" y="192773"/>
            <a:ext cx="5685182" cy="6472454"/>
          </a:xfrm>
          <a:prstGeom prst="rect">
            <a:avLst/>
          </a:prstGeom>
        </p:spPr>
      </p:pic>
      <p:sp>
        <p:nvSpPr>
          <p:cNvPr id="5" name="TextBox 5">
            <a:extLst>
              <a:ext uri="{FF2B5EF4-FFF2-40B4-BE49-F238E27FC236}">
                <a16:creationId xmlns:a16="http://schemas.microsoft.com/office/drawing/2014/main" id="{E4D6607C-1C74-4075-AE2F-0DB6EBB383F3}"/>
              </a:ext>
            </a:extLst>
          </p:cNvPr>
          <p:cNvSpPr txBox="1"/>
          <p:nvPr/>
        </p:nvSpPr>
        <p:spPr>
          <a:xfrm>
            <a:off x="529505" y="862013"/>
            <a:ext cx="3979433" cy="1354217"/>
          </a:xfrm>
          <a:prstGeom prst="rect">
            <a:avLst/>
          </a:prstGeom>
        </p:spPr>
        <p:txBody>
          <a:bodyPr wrap="square" lIns="0" tIns="0" rIns="0" bIns="0" rtlCol="0" anchor="t">
            <a:spAutoFit/>
          </a:bodyPr>
          <a:lstStyle/>
          <a:p>
            <a:r>
              <a:rPr lang="en-US" sz="4400">
                <a:solidFill>
                  <a:srgbClr val="222C55"/>
                </a:solidFill>
              </a:rPr>
              <a:t>WRE’s Proposed Supply Options</a:t>
            </a:r>
          </a:p>
        </p:txBody>
      </p:sp>
    </p:spTree>
    <p:extLst>
      <p:ext uri="{BB962C8B-B14F-4D97-AF65-F5344CB8AC3E}">
        <p14:creationId xmlns:p14="http://schemas.microsoft.com/office/powerpoint/2010/main" val="4147448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9641AC71-3F99-4827-9E00-4023B97E51EE}"/>
              </a:ext>
            </a:extLst>
          </p:cNvPr>
          <p:cNvSpPr txBox="1"/>
          <p:nvPr/>
        </p:nvSpPr>
        <p:spPr>
          <a:xfrm>
            <a:off x="6553200" y="1790976"/>
            <a:ext cx="5130800" cy="1585627"/>
          </a:xfrm>
          <a:prstGeom prst="rect">
            <a:avLst/>
          </a:prstGeom>
        </p:spPr>
        <p:txBody>
          <a:bodyPr wrap="square" lIns="0" tIns="0" rIns="0" bIns="0" rtlCol="0" anchor="t">
            <a:spAutoFit/>
          </a:bodyPr>
          <a:lstStyle/>
          <a:p>
            <a:pPr>
              <a:lnSpc>
                <a:spcPts val="5000"/>
              </a:lnSpc>
            </a:pPr>
            <a:endParaRPr lang="en-US" sz="2400">
              <a:solidFill>
                <a:srgbClr val="222C55"/>
              </a:solidFill>
              <a:latin typeface="Arial"/>
            </a:endParaRPr>
          </a:p>
          <a:p>
            <a:pPr>
              <a:lnSpc>
                <a:spcPts val="8160"/>
              </a:lnSpc>
            </a:pPr>
            <a:endParaRPr lang="en-US" sz="5334">
              <a:solidFill>
                <a:srgbClr val="222C55"/>
              </a:solidFill>
              <a:latin typeface="Arial"/>
            </a:endParaRPr>
          </a:p>
        </p:txBody>
      </p:sp>
      <p:sp>
        <p:nvSpPr>
          <p:cNvPr id="9" name="TextBox 5">
            <a:extLst>
              <a:ext uri="{FF2B5EF4-FFF2-40B4-BE49-F238E27FC236}">
                <a16:creationId xmlns:a16="http://schemas.microsoft.com/office/drawing/2014/main" id="{AC163C7B-E0D6-4C39-A9C1-6511CCCBC569}"/>
              </a:ext>
            </a:extLst>
          </p:cNvPr>
          <p:cNvSpPr txBox="1"/>
          <p:nvPr/>
        </p:nvSpPr>
        <p:spPr>
          <a:xfrm>
            <a:off x="1149956" y="1787795"/>
            <a:ext cx="7609392" cy="3647281"/>
          </a:xfrm>
          <a:prstGeom prst="rect">
            <a:avLst/>
          </a:prstGeom>
        </p:spPr>
        <p:txBody>
          <a:bodyPr wrap="square" lIns="0" tIns="0" rIns="0" bIns="0" rtlCol="0" anchor="t">
            <a:spAutoFit/>
          </a:bodyPr>
          <a:lstStyle/>
          <a:p>
            <a:endParaRPr lang="en-US" sz="2800">
              <a:solidFill>
                <a:srgbClr val="222C55"/>
              </a:solidFill>
              <a:latin typeface="Arial"/>
              <a:cs typeface="Arial"/>
            </a:endParaRPr>
          </a:p>
          <a:p>
            <a:endParaRPr lang="en-US">
              <a:solidFill>
                <a:srgbClr val="222C55"/>
              </a:solidFill>
              <a:latin typeface="Calibri"/>
              <a:cs typeface="Arial"/>
            </a:endParaRPr>
          </a:p>
          <a:p>
            <a:pPr>
              <a:lnSpc>
                <a:spcPts val="3667"/>
              </a:lnSpc>
              <a:spcAft>
                <a:spcPts val="1200"/>
              </a:spcAft>
            </a:pPr>
            <a:endParaRPr lang="en-US" sz="2400">
              <a:solidFill>
                <a:srgbClr val="222C55"/>
              </a:solidFill>
              <a:latin typeface="Arial"/>
              <a:cs typeface="Arial"/>
            </a:endParaRPr>
          </a:p>
          <a:p>
            <a:pPr>
              <a:lnSpc>
                <a:spcPts val="3667"/>
              </a:lnSpc>
              <a:spcAft>
                <a:spcPts val="1200"/>
              </a:spcAft>
            </a:pPr>
            <a:endParaRPr lang="en-US" sz="2400">
              <a:solidFill>
                <a:srgbClr val="222C55"/>
              </a:solidFill>
              <a:latin typeface="Arial"/>
              <a:cs typeface="Arial"/>
            </a:endParaRPr>
          </a:p>
          <a:p>
            <a:pPr>
              <a:lnSpc>
                <a:spcPts val="3667"/>
              </a:lnSpc>
              <a:spcAft>
                <a:spcPts val="1200"/>
              </a:spcAft>
            </a:pPr>
            <a:endParaRPr lang="en-US" sz="2400">
              <a:solidFill>
                <a:srgbClr val="222C55"/>
              </a:solidFill>
              <a:latin typeface="Arial"/>
              <a:cs typeface="Arial"/>
            </a:endParaRPr>
          </a:p>
          <a:p>
            <a:pPr>
              <a:lnSpc>
                <a:spcPts val="3667"/>
              </a:lnSpc>
              <a:spcAft>
                <a:spcPts val="1200"/>
              </a:spcAft>
            </a:pPr>
            <a:endParaRPr lang="en-US" sz="2400">
              <a:solidFill>
                <a:srgbClr val="222C55"/>
              </a:solidFill>
              <a:latin typeface="Arial"/>
              <a:cs typeface="Arial"/>
            </a:endParaRPr>
          </a:p>
          <a:p>
            <a:pPr marL="495300" indent="-495300">
              <a:lnSpc>
                <a:spcPts val="3667"/>
              </a:lnSpc>
              <a:spcAft>
                <a:spcPts val="1200"/>
              </a:spcAft>
              <a:buAutoNum type="arabicPeriod"/>
            </a:pPr>
            <a:endParaRPr lang="en-US" sz="2400">
              <a:solidFill>
                <a:srgbClr val="222C55"/>
              </a:solidFill>
              <a:latin typeface="Arial"/>
              <a:cs typeface="Arial"/>
            </a:endParaRPr>
          </a:p>
        </p:txBody>
      </p:sp>
      <p:sp>
        <p:nvSpPr>
          <p:cNvPr id="7" name="TextBox 6">
            <a:extLst>
              <a:ext uri="{FF2B5EF4-FFF2-40B4-BE49-F238E27FC236}">
                <a16:creationId xmlns:a16="http://schemas.microsoft.com/office/drawing/2014/main" id="{89D1D284-84FC-4CA6-910F-ED7D0661EC00}"/>
              </a:ext>
            </a:extLst>
          </p:cNvPr>
          <p:cNvSpPr txBox="1"/>
          <p:nvPr/>
        </p:nvSpPr>
        <p:spPr>
          <a:xfrm>
            <a:off x="778747" y="2767763"/>
            <a:ext cx="61917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04E8D8B-4E7E-4D3A-9C65-866D0F043C5E}"/>
              </a:ext>
            </a:extLst>
          </p:cNvPr>
          <p:cNvSpPr txBox="1"/>
          <p:nvPr/>
        </p:nvSpPr>
        <p:spPr>
          <a:xfrm>
            <a:off x="1149956" y="673088"/>
            <a:ext cx="9972345" cy="769441"/>
          </a:xfrm>
          <a:prstGeom prst="rect">
            <a:avLst/>
          </a:prstGeom>
          <a:noFill/>
        </p:spPr>
        <p:txBody>
          <a:bodyPr wrap="none" rtlCol="0">
            <a:spAutoFit/>
          </a:bodyPr>
          <a:lstStyle/>
          <a:p>
            <a:r>
              <a:rPr lang="en-US" sz="4400">
                <a:solidFill>
                  <a:schemeClr val="accent1">
                    <a:lumMod val="50000"/>
                  </a:schemeClr>
                </a:solidFill>
                <a:cs typeface="Arial" panose="020B0604020202020204" pitchFamily="34" charset="0"/>
              </a:rPr>
              <a:t>Possible Abstraction Licensing Timescales</a:t>
            </a:r>
            <a:r>
              <a:rPr lang="en-US" sz="4400">
                <a:solidFill>
                  <a:schemeClr val="accent1">
                    <a:lumMod val="50000"/>
                  </a:schemeClr>
                </a:solidFill>
              </a:rPr>
              <a:t> </a:t>
            </a:r>
            <a:endParaRPr lang="en-GB" sz="4400">
              <a:solidFill>
                <a:schemeClr val="accent1">
                  <a:lumMod val="50000"/>
                </a:schemeClr>
              </a:solidFill>
            </a:endParaRPr>
          </a:p>
        </p:txBody>
      </p:sp>
      <p:graphicFrame>
        <p:nvGraphicFramePr>
          <p:cNvPr id="8" name="Table 9">
            <a:extLst>
              <a:ext uri="{FF2B5EF4-FFF2-40B4-BE49-F238E27FC236}">
                <a16:creationId xmlns:a16="http://schemas.microsoft.com/office/drawing/2014/main" id="{5276AF01-D20F-4541-AABB-5464075BCA8F}"/>
              </a:ext>
            </a:extLst>
          </p:cNvPr>
          <p:cNvGraphicFramePr>
            <a:graphicFrameLocks noGrp="1"/>
          </p:cNvGraphicFramePr>
          <p:nvPr>
            <p:extLst>
              <p:ext uri="{D42A27DB-BD31-4B8C-83A1-F6EECF244321}">
                <p14:modId xmlns:p14="http://schemas.microsoft.com/office/powerpoint/2010/main" val="654478489"/>
              </p:ext>
            </p:extLst>
          </p:nvPr>
        </p:nvGraphicFramePr>
        <p:xfrm>
          <a:off x="508001" y="1963453"/>
          <a:ext cx="10955266" cy="4380448"/>
        </p:xfrm>
        <a:graphic>
          <a:graphicData uri="http://schemas.openxmlformats.org/drawingml/2006/table">
            <a:tbl>
              <a:tblPr firstRow="1" bandRow="1">
                <a:tableStyleId>{5C22544A-7EE6-4342-B048-85BDC9FD1C3A}</a:tableStyleId>
              </a:tblPr>
              <a:tblGrid>
                <a:gridCol w="1676091">
                  <a:extLst>
                    <a:ext uri="{9D8B030D-6E8A-4147-A177-3AD203B41FA5}">
                      <a16:colId xmlns:a16="http://schemas.microsoft.com/office/drawing/2014/main" val="1645563443"/>
                    </a:ext>
                  </a:extLst>
                </a:gridCol>
                <a:gridCol w="3114888">
                  <a:extLst>
                    <a:ext uri="{9D8B030D-6E8A-4147-A177-3AD203B41FA5}">
                      <a16:colId xmlns:a16="http://schemas.microsoft.com/office/drawing/2014/main" val="2455337926"/>
                    </a:ext>
                  </a:extLst>
                </a:gridCol>
                <a:gridCol w="3074341">
                  <a:extLst>
                    <a:ext uri="{9D8B030D-6E8A-4147-A177-3AD203B41FA5}">
                      <a16:colId xmlns:a16="http://schemas.microsoft.com/office/drawing/2014/main" val="1233210274"/>
                    </a:ext>
                  </a:extLst>
                </a:gridCol>
                <a:gridCol w="3089946">
                  <a:extLst>
                    <a:ext uri="{9D8B030D-6E8A-4147-A177-3AD203B41FA5}">
                      <a16:colId xmlns:a16="http://schemas.microsoft.com/office/drawing/2014/main" val="2571042427"/>
                    </a:ext>
                  </a:extLst>
                </a:gridCol>
              </a:tblGrid>
              <a:tr h="426944">
                <a:tc>
                  <a:txBody>
                    <a:bodyPr/>
                    <a:lstStyle/>
                    <a:p>
                      <a:pPr algn="l"/>
                      <a:r>
                        <a:rPr lang="en-US" sz="2000">
                          <a:latin typeface="Arial" panose="020B0604020202020204" pitchFamily="34" charset="0"/>
                          <a:cs typeface="Arial" panose="020B0604020202020204" pitchFamily="34" charset="0"/>
                        </a:rPr>
                        <a:t>Date</a:t>
                      </a:r>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Regulation/Policy</a:t>
                      </a:r>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Licences affected</a:t>
                      </a:r>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Likely Modification</a:t>
                      </a:r>
                      <a:endParaRPr lang="en-GB"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46836273"/>
                  </a:ext>
                </a:extLst>
              </a:tr>
              <a:tr h="736916">
                <a:tc>
                  <a:txBody>
                    <a:bodyPr/>
                    <a:lstStyle/>
                    <a:p>
                      <a:pPr algn="l"/>
                      <a:r>
                        <a:rPr lang="en-US" sz="2000">
                          <a:latin typeface="Arial" panose="020B0604020202020204" pitchFamily="34" charset="0"/>
                          <a:cs typeface="Arial" panose="020B0604020202020204" pitchFamily="34" charset="0"/>
                        </a:rPr>
                        <a:t>2018 ongoing</a:t>
                      </a:r>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Revocation of unused licences</a:t>
                      </a:r>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Unused or low uptake</a:t>
                      </a:r>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‘Voluntary’ reductions</a:t>
                      </a:r>
                      <a:endParaRPr lang="en-GB"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28051495"/>
                  </a:ext>
                </a:extLst>
              </a:tr>
              <a:tr h="736916">
                <a:tc>
                  <a:txBody>
                    <a:bodyPr/>
                    <a:lstStyle/>
                    <a:p>
                      <a:pPr algn="l"/>
                      <a:r>
                        <a:rPr lang="en-US" sz="2000">
                          <a:latin typeface="Arial" panose="020B0604020202020204" pitchFamily="34" charset="0"/>
                          <a:cs typeface="Arial" panose="020B0604020202020204" pitchFamily="34" charset="0"/>
                        </a:rPr>
                        <a:t>2021 ongoing</a:t>
                      </a:r>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Trading and variation policy</a:t>
                      </a:r>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Trades and variations (groundwater)</a:t>
                      </a:r>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Reduction to average uptake </a:t>
                      </a:r>
                      <a:endParaRPr lang="en-GB"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75626060"/>
                  </a:ext>
                </a:extLst>
              </a:tr>
              <a:tr h="736916">
                <a:tc>
                  <a:txBody>
                    <a:bodyPr/>
                    <a:lstStyle/>
                    <a:p>
                      <a:pPr algn="l"/>
                      <a:r>
                        <a:rPr lang="en-US" sz="2000">
                          <a:latin typeface="Arial" panose="020B0604020202020204" pitchFamily="34" charset="0"/>
                          <a:cs typeface="Arial" panose="020B0604020202020204" pitchFamily="34" charset="0"/>
                        </a:rPr>
                        <a:t>2026</a:t>
                      </a:r>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Time limited licence review</a:t>
                      </a:r>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Time limited licences </a:t>
                      </a:r>
                    </a:p>
                    <a:p>
                      <a:pPr algn="l"/>
                      <a:r>
                        <a:rPr lang="en-US" sz="2000">
                          <a:latin typeface="Arial" panose="020B0604020202020204" pitchFamily="34" charset="0"/>
                          <a:cs typeface="Arial" panose="020B0604020202020204" pitchFamily="34" charset="0"/>
                        </a:rPr>
                        <a:t>(E Suffolk)</a:t>
                      </a:r>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Reduction to recent max uptake</a:t>
                      </a:r>
                      <a:endParaRPr lang="en-GB"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90541321"/>
                  </a:ext>
                </a:extLst>
              </a:tr>
              <a:tr h="736916">
                <a:tc>
                  <a:txBody>
                    <a:bodyPr/>
                    <a:lstStyle/>
                    <a:p>
                      <a:pPr algn="l"/>
                      <a:r>
                        <a:rPr lang="en-US" sz="2000">
                          <a:latin typeface="Arial" panose="020B0604020202020204" pitchFamily="34" charset="0"/>
                          <a:cs typeface="Arial" panose="020B0604020202020204" pitchFamily="34" charset="0"/>
                        </a:rPr>
                        <a:t>2028</a:t>
                      </a:r>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Environment Act</a:t>
                      </a:r>
                    </a:p>
                    <a:p>
                      <a:pPr algn="l"/>
                      <a:r>
                        <a:rPr lang="en-US" sz="2000">
                          <a:latin typeface="Arial" panose="020B0604020202020204" pitchFamily="34" charset="0"/>
                          <a:cs typeface="Arial" panose="020B0604020202020204" pitchFamily="34" charset="0"/>
                        </a:rPr>
                        <a:t>Removal of compensation </a:t>
                      </a:r>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Unsustainable non-time limited licences</a:t>
                      </a:r>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Reduction to sustainable levels</a:t>
                      </a:r>
                      <a:endParaRPr lang="en-GB"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31204146"/>
                  </a:ext>
                </a:extLst>
              </a:tr>
              <a:tr h="736916">
                <a:tc>
                  <a:txBody>
                    <a:bodyPr/>
                    <a:lstStyle/>
                    <a:p>
                      <a:pPr algn="l"/>
                      <a:r>
                        <a:rPr lang="en-US" sz="2000">
                          <a:latin typeface="Arial" panose="020B0604020202020204" pitchFamily="34" charset="0"/>
                          <a:cs typeface="Arial" panose="020B0604020202020204" pitchFamily="34" charset="0"/>
                        </a:rPr>
                        <a:t>&gt;2028</a:t>
                      </a:r>
                      <a:endParaRPr lang="en-GB" sz="2000">
                        <a:latin typeface="Arial" panose="020B0604020202020204" pitchFamily="34" charset="0"/>
                        <a:cs typeface="Arial" panose="020B0604020202020204" pitchFamily="34" charset="0"/>
                      </a:endParaRPr>
                    </a:p>
                  </a:txBody>
                  <a:tcPr/>
                </a:tc>
                <a:tc>
                  <a:txBody>
                    <a:bodyPr/>
                    <a:lstStyle/>
                    <a:p>
                      <a:pPr algn="l"/>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All licences</a:t>
                      </a:r>
                      <a:endParaRPr lang="en-GB" sz="2000">
                        <a:latin typeface="Arial" panose="020B0604020202020204" pitchFamily="34" charset="0"/>
                        <a:cs typeface="Arial" panose="020B0604020202020204" pitchFamily="34" charset="0"/>
                      </a:endParaRPr>
                    </a:p>
                  </a:txBody>
                  <a:tcPr/>
                </a:tc>
                <a:tc>
                  <a:txBody>
                    <a:bodyPr/>
                    <a:lstStyle/>
                    <a:p>
                      <a:pPr algn="l"/>
                      <a:r>
                        <a:rPr lang="en-US" sz="2000">
                          <a:latin typeface="Arial" panose="020B0604020202020204" pitchFamily="34" charset="0"/>
                          <a:cs typeface="Arial" panose="020B0604020202020204" pitchFamily="34" charset="0"/>
                        </a:rPr>
                        <a:t>Reduction to sustainable levels</a:t>
                      </a:r>
                      <a:endParaRPr lang="en-GB"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46510813"/>
                  </a:ext>
                </a:extLst>
              </a:tr>
            </a:tbl>
          </a:graphicData>
        </a:graphic>
      </p:graphicFrame>
    </p:spTree>
    <p:extLst>
      <p:ext uri="{BB962C8B-B14F-4D97-AF65-F5344CB8AC3E}">
        <p14:creationId xmlns:p14="http://schemas.microsoft.com/office/powerpoint/2010/main" val="1397130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9641AC71-3F99-4827-9E00-4023B97E51EE}"/>
              </a:ext>
            </a:extLst>
          </p:cNvPr>
          <p:cNvSpPr txBox="1"/>
          <p:nvPr/>
        </p:nvSpPr>
        <p:spPr>
          <a:xfrm>
            <a:off x="6553200" y="1790976"/>
            <a:ext cx="5130800" cy="1585627"/>
          </a:xfrm>
          <a:prstGeom prst="rect">
            <a:avLst/>
          </a:prstGeom>
        </p:spPr>
        <p:txBody>
          <a:bodyPr wrap="square" lIns="0" tIns="0" rIns="0" bIns="0" rtlCol="0" anchor="t">
            <a:spAutoFit/>
          </a:bodyPr>
          <a:lstStyle/>
          <a:p>
            <a:pPr>
              <a:lnSpc>
                <a:spcPts val="5000"/>
              </a:lnSpc>
            </a:pPr>
            <a:endParaRPr lang="en-US" sz="2400">
              <a:solidFill>
                <a:srgbClr val="222C55"/>
              </a:solidFill>
              <a:latin typeface="Arial"/>
            </a:endParaRPr>
          </a:p>
          <a:p>
            <a:pPr>
              <a:lnSpc>
                <a:spcPts val="8160"/>
              </a:lnSpc>
            </a:pPr>
            <a:endParaRPr lang="en-US" sz="5334">
              <a:solidFill>
                <a:srgbClr val="222C55"/>
              </a:solidFill>
              <a:latin typeface="Arial"/>
            </a:endParaRPr>
          </a:p>
        </p:txBody>
      </p:sp>
      <p:sp>
        <p:nvSpPr>
          <p:cNvPr id="7" name="TextBox 6">
            <a:extLst>
              <a:ext uri="{FF2B5EF4-FFF2-40B4-BE49-F238E27FC236}">
                <a16:creationId xmlns:a16="http://schemas.microsoft.com/office/drawing/2014/main" id="{89D1D284-84FC-4CA6-910F-ED7D0661EC00}"/>
              </a:ext>
            </a:extLst>
          </p:cNvPr>
          <p:cNvSpPr txBox="1"/>
          <p:nvPr/>
        </p:nvSpPr>
        <p:spPr>
          <a:xfrm>
            <a:off x="1364946" y="285812"/>
            <a:ext cx="9103357"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accent1">
                    <a:lumMod val="50000"/>
                  </a:schemeClr>
                </a:solidFill>
                <a:cs typeface="Calibri"/>
              </a:rPr>
              <a:t>Quantity and Location of Reductions:</a:t>
            </a:r>
          </a:p>
          <a:p>
            <a:pPr algn="ctr"/>
            <a:r>
              <a:rPr lang="en-US" sz="4400">
                <a:solidFill>
                  <a:schemeClr val="accent1">
                    <a:lumMod val="50000"/>
                  </a:schemeClr>
                </a:solidFill>
                <a:cs typeface="Calibri"/>
              </a:rPr>
              <a:t>ESWAG Heat Maps </a:t>
            </a:r>
          </a:p>
        </p:txBody>
      </p:sp>
      <p:pic>
        <p:nvPicPr>
          <p:cNvPr id="15" name="Picture 15" descr="Map&#10;&#10;Description automatically generated">
            <a:extLst>
              <a:ext uri="{FF2B5EF4-FFF2-40B4-BE49-F238E27FC236}">
                <a16:creationId xmlns:a16="http://schemas.microsoft.com/office/drawing/2014/main" id="{7D51012B-0257-41A5-BC22-E902853920BF}"/>
              </a:ext>
            </a:extLst>
          </p:cNvPr>
          <p:cNvPicPr>
            <a:picLocks noChangeAspect="1"/>
          </p:cNvPicPr>
          <p:nvPr/>
        </p:nvPicPr>
        <p:blipFill rotWithShape="1">
          <a:blip r:embed="rId3"/>
          <a:srcRect l="-166"/>
          <a:stretch/>
        </p:blipFill>
        <p:spPr>
          <a:xfrm>
            <a:off x="6323372" y="1732362"/>
            <a:ext cx="3906206" cy="4762543"/>
          </a:xfrm>
          <a:prstGeom prst="rect">
            <a:avLst/>
          </a:prstGeom>
        </p:spPr>
      </p:pic>
      <p:pic>
        <p:nvPicPr>
          <p:cNvPr id="14" name="Picture 14" descr="Map&#10;&#10;Description automatically generated">
            <a:extLst>
              <a:ext uri="{FF2B5EF4-FFF2-40B4-BE49-F238E27FC236}">
                <a16:creationId xmlns:a16="http://schemas.microsoft.com/office/drawing/2014/main" id="{FF4E1F73-A2BB-4FE6-959E-83CFC70B735E}"/>
              </a:ext>
            </a:extLst>
          </p:cNvPr>
          <p:cNvPicPr>
            <a:picLocks noChangeAspect="1"/>
          </p:cNvPicPr>
          <p:nvPr/>
        </p:nvPicPr>
        <p:blipFill rotWithShape="1">
          <a:blip r:embed="rId4"/>
          <a:srcRect l="2624" t="1220" r="-729"/>
          <a:stretch/>
        </p:blipFill>
        <p:spPr>
          <a:xfrm>
            <a:off x="1629103" y="1732362"/>
            <a:ext cx="3992338" cy="476254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6D594C4A-FB1D-4D91-BA5F-E9D68BB39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2055" y="5960181"/>
            <a:ext cx="1253744" cy="271265"/>
          </a:xfrm>
          <a:prstGeom prst="rect">
            <a:avLst/>
          </a:prstGeom>
        </p:spPr>
      </p:pic>
    </p:spTree>
    <p:extLst>
      <p:ext uri="{BB962C8B-B14F-4D97-AF65-F5344CB8AC3E}">
        <p14:creationId xmlns:p14="http://schemas.microsoft.com/office/powerpoint/2010/main" val="862055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2BCBF68ED93246B9C8C255B07DC76B" ma:contentTypeVersion="13" ma:contentTypeDescription="Create a new document." ma:contentTypeScope="" ma:versionID="36de5ba31c88e48b3453c84fcbd705d6">
  <xsd:schema xmlns:xsd="http://www.w3.org/2001/XMLSchema" xmlns:xs="http://www.w3.org/2001/XMLSchema" xmlns:p="http://schemas.microsoft.com/office/2006/metadata/properties" xmlns:ns2="f4e49349-4b8b-4583-8bdd-64dba1af29f9" xmlns:ns3="fe9e079f-5396-40de-a5f1-0fe55049530f" targetNamespace="http://schemas.microsoft.com/office/2006/metadata/properties" ma:root="true" ma:fieldsID="f205cca7f057bc3dbfc5b1da5215d30b" ns2:_="" ns3:_="">
    <xsd:import namespace="f4e49349-4b8b-4583-8bdd-64dba1af29f9"/>
    <xsd:import namespace="fe9e079f-5396-40de-a5f1-0fe55049530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e49349-4b8b-4583-8bdd-64dba1af29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9e079f-5396-40de-a5f1-0fe55049530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81D7EFF-1893-4605-AB7B-687478A8CFB7}">
  <ds:schemaRefs>
    <ds:schemaRef ds:uri="f4e49349-4b8b-4583-8bdd-64dba1af29f9"/>
    <ds:schemaRef ds:uri="fe9e079f-5396-40de-a5f1-0fe5504953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DCAA6D6-B6DE-4895-8F0C-87C5B3E2A60C}">
  <ds:schemaRefs>
    <ds:schemaRef ds:uri="http://schemas.microsoft.com/sharepoint/v3/contenttype/forms"/>
  </ds:schemaRefs>
</ds:datastoreItem>
</file>

<file path=customXml/itemProps3.xml><?xml version="1.0" encoding="utf-8"?>
<ds:datastoreItem xmlns:ds="http://schemas.openxmlformats.org/officeDocument/2006/customXml" ds:itemID="{C69D33DD-9A66-47FE-BDDA-5980B1FFEB67}">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52</TotalTime>
  <Words>1474</Words>
  <Application>Microsoft Office PowerPoint</Application>
  <PresentationFormat>Widescreen</PresentationFormat>
  <Paragraphs>170</Paragraphs>
  <Slides>23</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Microsoft JhengHei</vt:lpstr>
      <vt:lpstr>Arial</vt:lpstr>
      <vt:lpstr>Calibri</vt:lpstr>
      <vt:lpstr>Calibri Light</vt:lpstr>
      <vt:lpstr>Courier New</vt:lpstr>
      <vt:lpstr>Franklin Gothic Book</vt:lpstr>
      <vt:lpstr>Franklin Gothic Demi</vt:lpstr>
      <vt:lpstr>Franklin Gothic Heavy</vt:lpstr>
      <vt:lpstr>Office Theme</vt:lpstr>
      <vt:lpstr>       Measuring up to the future water       challenges in East Anglia </vt:lpstr>
      <vt:lpstr>Time to change our habits</vt:lpstr>
      <vt:lpstr>Water Flows</vt:lpstr>
      <vt:lpstr>PowerPoint Presentation</vt:lpstr>
      <vt:lpstr>PowerPoint Presentation</vt:lpstr>
      <vt:lpstr>PowerPoint Presentation</vt:lpstr>
      <vt:lpstr>PowerPoint Presentation</vt:lpstr>
      <vt:lpstr>PowerPoint Presentation</vt:lpstr>
      <vt:lpstr>PowerPoint Presentation</vt:lpstr>
      <vt:lpstr>What are we going to do about it ?</vt:lpstr>
      <vt:lpstr>                      </vt:lpstr>
      <vt:lpstr>Environmental impact</vt:lpstr>
      <vt:lpstr>Pumping</vt:lpstr>
      <vt:lpstr>Pipeline</vt:lpstr>
      <vt:lpstr>Funding</vt:lpstr>
      <vt:lpstr>                      </vt:lpstr>
      <vt:lpstr>Managed Aquifer Recharge and Abstraction Trial</vt:lpstr>
      <vt:lpstr>PowerPoint Presentation</vt:lpstr>
      <vt:lpstr>PowerPoint Presentation</vt:lpstr>
      <vt:lpstr>PowerPoint Presentation</vt:lpstr>
      <vt:lpstr>PowerPoint Presentation</vt:lpstr>
      <vt:lpstr>MAR Initial Test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Benstead</dc:creator>
  <cp:lastModifiedBy>John Patrick</cp:lastModifiedBy>
  <cp:revision>4</cp:revision>
  <dcterms:created xsi:type="dcterms:W3CDTF">2020-06-25T07:49:41Z</dcterms:created>
  <dcterms:modified xsi:type="dcterms:W3CDTF">2022-05-09T12:01:08Z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0x010100DF2BCBF68ED93246B9C8C255B07DC76B</vt:lpwstr>
  </property>
</Properties>
</file>