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4" r:id="rId4"/>
  </p:sldMasterIdLst>
  <p:notesMasterIdLst>
    <p:notesMasterId r:id="rId25"/>
  </p:notesMasterIdLst>
  <p:handoutMasterIdLst>
    <p:handoutMasterId r:id="rId26"/>
  </p:handoutMasterIdLst>
  <p:sldIdLst>
    <p:sldId id="256" r:id="rId5"/>
    <p:sldId id="270" r:id="rId6"/>
    <p:sldId id="667" r:id="rId7"/>
    <p:sldId id="670" r:id="rId8"/>
    <p:sldId id="673" r:id="rId9"/>
    <p:sldId id="273" r:id="rId10"/>
    <p:sldId id="687" r:id="rId11"/>
    <p:sldId id="688" r:id="rId12"/>
    <p:sldId id="689" r:id="rId13"/>
    <p:sldId id="674" r:id="rId14"/>
    <p:sldId id="675" r:id="rId15"/>
    <p:sldId id="677" r:id="rId16"/>
    <p:sldId id="678" r:id="rId17"/>
    <p:sldId id="679" r:id="rId18"/>
    <p:sldId id="680" r:id="rId19"/>
    <p:sldId id="681" r:id="rId20"/>
    <p:sldId id="682" r:id="rId21"/>
    <p:sldId id="685" r:id="rId22"/>
    <p:sldId id="686" r:id="rId23"/>
    <p:sldId id="275" r:id="rId24"/>
  </p:sldIdLst>
  <p:sldSz cx="12242800" cy="6845300"/>
  <p:notesSz cx="12242800" cy="684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9722"/>
    <a:srgbClr val="65BDEF"/>
    <a:srgbClr val="EC9337"/>
    <a:srgbClr val="EA5C14"/>
    <a:srgbClr val="465F9C"/>
    <a:srgbClr val="56661D"/>
    <a:srgbClr val="5D77B7"/>
    <a:srgbClr val="FFFFFF"/>
    <a:srgbClr val="ADD9F6"/>
    <a:srgbClr val="3D4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83" autoAdjust="0"/>
  </p:normalViewPr>
  <p:slideViewPr>
    <p:cSldViewPr snapToGrid="0">
      <p:cViewPr varScale="1">
        <p:scale>
          <a:sx n="57" d="100"/>
          <a:sy n="57" d="100"/>
        </p:scale>
        <p:origin x="912" y="4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B6783B-3190-438A-BE07-8D31D950C11C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15899EF-B819-447A-B837-66DB0CDA939D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br>
            <a:rPr lang="en-GB" dirty="0"/>
          </a:br>
          <a:r>
            <a:rPr lang="en-GB" dirty="0"/>
            <a:t>FARMER</a:t>
          </a:r>
        </a:p>
      </dgm:t>
    </dgm:pt>
    <dgm:pt modelId="{01F115DC-3925-40DB-A6D4-2276796905F5}" type="parTrans" cxnId="{DE10F53B-5F88-4447-9FDF-36A888335360}">
      <dgm:prSet/>
      <dgm:spPr/>
      <dgm:t>
        <a:bodyPr/>
        <a:lstStyle/>
        <a:p>
          <a:endParaRPr lang="en-GB"/>
        </a:p>
      </dgm:t>
    </dgm:pt>
    <dgm:pt modelId="{7C521BA6-C35E-447C-B518-4794440DDA91}" type="sibTrans" cxnId="{DE10F53B-5F88-4447-9FDF-36A888335360}">
      <dgm:prSet/>
      <dgm:spPr>
        <a:solidFill>
          <a:srgbClr val="76972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GB"/>
        </a:p>
      </dgm:t>
    </dgm:pt>
    <dgm:pt modelId="{28A759EB-554C-435F-949B-0F321247ED6C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dirty="0"/>
            <a:t>DATA</a:t>
          </a:r>
        </a:p>
      </dgm:t>
    </dgm:pt>
    <dgm:pt modelId="{60E42F18-020F-4241-9E39-144560EF2DA5}" type="parTrans" cxnId="{B14FA972-416B-4836-AD6B-68837B95E52E}">
      <dgm:prSet/>
      <dgm:spPr/>
      <dgm:t>
        <a:bodyPr/>
        <a:lstStyle/>
        <a:p>
          <a:endParaRPr lang="en-GB"/>
        </a:p>
      </dgm:t>
    </dgm:pt>
    <dgm:pt modelId="{D37D8A6E-63B1-47C4-9DDB-8A704338313D}" type="sibTrans" cxnId="{B14FA972-416B-4836-AD6B-68837B95E52E}">
      <dgm:prSet/>
      <dgm:spPr>
        <a:solidFill>
          <a:srgbClr val="65BDE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GB"/>
        </a:p>
      </dgm:t>
    </dgm:pt>
    <dgm:pt modelId="{FFB72004-F4DB-4D60-9332-65AB96BFFF18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dirty="0"/>
            <a:t>INSIGHTS &amp;</a:t>
          </a:r>
          <a:br>
            <a:rPr lang="en-GB" dirty="0"/>
          </a:br>
          <a:r>
            <a:rPr lang="en-GB" dirty="0"/>
            <a:t>INNOVATION</a:t>
          </a:r>
        </a:p>
      </dgm:t>
    </dgm:pt>
    <dgm:pt modelId="{36208E7C-71C3-4DC8-9AC5-2F98F75AEB22}" type="parTrans" cxnId="{7374552C-1C77-42B2-AAE1-F2735664CEA0}">
      <dgm:prSet/>
      <dgm:spPr/>
      <dgm:t>
        <a:bodyPr/>
        <a:lstStyle/>
        <a:p>
          <a:endParaRPr lang="en-GB"/>
        </a:p>
      </dgm:t>
    </dgm:pt>
    <dgm:pt modelId="{A2ED09E5-1429-4C44-A553-9CED9485DAE1}" type="sibTrans" cxnId="{7374552C-1C77-42B2-AAE1-F2735664CEA0}">
      <dgm:prSet/>
      <dgm:spPr>
        <a:solidFill>
          <a:srgbClr val="EC9337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GB"/>
        </a:p>
      </dgm:t>
    </dgm:pt>
    <dgm:pt modelId="{9EE1EA1B-3404-4469-9FCF-3DCB111D0D9F}" type="pres">
      <dgm:prSet presAssocID="{50B6783B-3190-438A-BE07-8D31D950C11C}" presName="cycle" presStyleCnt="0">
        <dgm:presLayoutVars>
          <dgm:dir/>
          <dgm:resizeHandles val="exact"/>
        </dgm:presLayoutVars>
      </dgm:prSet>
      <dgm:spPr/>
    </dgm:pt>
    <dgm:pt modelId="{4673A993-C1DE-4CAB-AFE4-AED3EE83400F}" type="pres">
      <dgm:prSet presAssocID="{915899EF-B819-447A-B837-66DB0CDA939D}" presName="dummy" presStyleCnt="0"/>
      <dgm:spPr/>
    </dgm:pt>
    <dgm:pt modelId="{D6B3E3FE-033E-4B24-8B52-0D3479221468}" type="pres">
      <dgm:prSet presAssocID="{915899EF-B819-447A-B837-66DB0CDA939D}" presName="node" presStyleLbl="revTx" presStyleIdx="0" presStyleCnt="3" custScaleY="57073" custRadScaleRad="99460" custRadScaleInc="1366">
        <dgm:presLayoutVars>
          <dgm:bulletEnabled val="1"/>
        </dgm:presLayoutVars>
      </dgm:prSet>
      <dgm:spPr/>
    </dgm:pt>
    <dgm:pt modelId="{CC85E869-445A-4001-AC1A-4B028964E61D}" type="pres">
      <dgm:prSet presAssocID="{7C521BA6-C35E-447C-B518-4794440DDA91}" presName="sibTrans" presStyleLbl="node1" presStyleIdx="0" presStyleCnt="3" custAng="0"/>
      <dgm:spPr/>
    </dgm:pt>
    <dgm:pt modelId="{85EACAAC-E9D2-46CA-8B6F-051BE3DCB5A1}" type="pres">
      <dgm:prSet presAssocID="{28A759EB-554C-435F-949B-0F321247ED6C}" presName="dummy" presStyleCnt="0"/>
      <dgm:spPr/>
    </dgm:pt>
    <dgm:pt modelId="{17BEDD2D-7E27-45CE-8F68-CC0F95D2F737}" type="pres">
      <dgm:prSet presAssocID="{28A759EB-554C-435F-949B-0F321247ED6C}" presName="node" presStyleLbl="revTx" presStyleIdx="1" presStyleCnt="3" custScaleX="70136">
        <dgm:presLayoutVars>
          <dgm:bulletEnabled val="1"/>
        </dgm:presLayoutVars>
      </dgm:prSet>
      <dgm:spPr/>
    </dgm:pt>
    <dgm:pt modelId="{851F46E8-FBBB-4E7B-8E86-398BB906B6F7}" type="pres">
      <dgm:prSet presAssocID="{D37D8A6E-63B1-47C4-9DDB-8A704338313D}" presName="sibTrans" presStyleLbl="node1" presStyleIdx="1" presStyleCnt="3"/>
      <dgm:spPr/>
    </dgm:pt>
    <dgm:pt modelId="{9FCD1F23-8A6A-4682-BBF0-220058C6A270}" type="pres">
      <dgm:prSet presAssocID="{FFB72004-F4DB-4D60-9332-65AB96BFFF18}" presName="dummy" presStyleCnt="0"/>
      <dgm:spPr/>
    </dgm:pt>
    <dgm:pt modelId="{CAD32B3F-686D-43BF-9F5B-8DF57DD450B1}" type="pres">
      <dgm:prSet presAssocID="{FFB72004-F4DB-4D60-9332-65AB96BFFF18}" presName="node" presStyleLbl="revTx" presStyleIdx="2" presStyleCnt="3" custScaleX="157898" custScaleY="39013">
        <dgm:presLayoutVars>
          <dgm:bulletEnabled val="1"/>
        </dgm:presLayoutVars>
      </dgm:prSet>
      <dgm:spPr/>
    </dgm:pt>
    <dgm:pt modelId="{C2E2E83F-CA3A-4379-A635-E710BB60A1FC}" type="pres">
      <dgm:prSet presAssocID="{A2ED09E5-1429-4C44-A553-9CED9485DAE1}" presName="sibTrans" presStyleLbl="node1" presStyleIdx="2" presStyleCnt="3" custAng="953886"/>
      <dgm:spPr/>
    </dgm:pt>
  </dgm:ptLst>
  <dgm:cxnLst>
    <dgm:cxn modelId="{5C37A11D-4F37-487E-9C98-166417A50A68}" type="presOf" srcId="{50B6783B-3190-438A-BE07-8D31D950C11C}" destId="{9EE1EA1B-3404-4469-9FCF-3DCB111D0D9F}" srcOrd="0" destOrd="0" presId="urn:microsoft.com/office/officeart/2005/8/layout/cycle1"/>
    <dgm:cxn modelId="{7374552C-1C77-42B2-AAE1-F2735664CEA0}" srcId="{50B6783B-3190-438A-BE07-8D31D950C11C}" destId="{FFB72004-F4DB-4D60-9332-65AB96BFFF18}" srcOrd="2" destOrd="0" parTransId="{36208E7C-71C3-4DC8-9AC5-2F98F75AEB22}" sibTransId="{A2ED09E5-1429-4C44-A553-9CED9485DAE1}"/>
    <dgm:cxn modelId="{DC4B6B3B-AB6B-4EC9-838C-642561326BF6}" type="presOf" srcId="{D37D8A6E-63B1-47C4-9DDB-8A704338313D}" destId="{851F46E8-FBBB-4E7B-8E86-398BB906B6F7}" srcOrd="0" destOrd="0" presId="urn:microsoft.com/office/officeart/2005/8/layout/cycle1"/>
    <dgm:cxn modelId="{DE10F53B-5F88-4447-9FDF-36A888335360}" srcId="{50B6783B-3190-438A-BE07-8D31D950C11C}" destId="{915899EF-B819-447A-B837-66DB0CDA939D}" srcOrd="0" destOrd="0" parTransId="{01F115DC-3925-40DB-A6D4-2276796905F5}" sibTransId="{7C521BA6-C35E-447C-B518-4794440DDA91}"/>
    <dgm:cxn modelId="{3F1C8962-7171-4F13-BF47-DDBFCE0A5A4D}" type="presOf" srcId="{28A759EB-554C-435F-949B-0F321247ED6C}" destId="{17BEDD2D-7E27-45CE-8F68-CC0F95D2F737}" srcOrd="0" destOrd="0" presId="urn:microsoft.com/office/officeart/2005/8/layout/cycle1"/>
    <dgm:cxn modelId="{1B875049-3CCA-4190-AAA9-81DE14189EA5}" type="presOf" srcId="{A2ED09E5-1429-4C44-A553-9CED9485DAE1}" destId="{C2E2E83F-CA3A-4379-A635-E710BB60A1FC}" srcOrd="0" destOrd="0" presId="urn:microsoft.com/office/officeart/2005/8/layout/cycle1"/>
    <dgm:cxn modelId="{843FC749-273D-48C3-A36A-4B329247E16F}" type="presOf" srcId="{FFB72004-F4DB-4D60-9332-65AB96BFFF18}" destId="{CAD32B3F-686D-43BF-9F5B-8DF57DD450B1}" srcOrd="0" destOrd="0" presId="urn:microsoft.com/office/officeart/2005/8/layout/cycle1"/>
    <dgm:cxn modelId="{B14FA972-416B-4836-AD6B-68837B95E52E}" srcId="{50B6783B-3190-438A-BE07-8D31D950C11C}" destId="{28A759EB-554C-435F-949B-0F321247ED6C}" srcOrd="1" destOrd="0" parTransId="{60E42F18-020F-4241-9E39-144560EF2DA5}" sibTransId="{D37D8A6E-63B1-47C4-9DDB-8A704338313D}"/>
    <dgm:cxn modelId="{06F44D74-A92E-4BA8-B1CA-7F6FF5BF98AA}" type="presOf" srcId="{915899EF-B819-447A-B837-66DB0CDA939D}" destId="{D6B3E3FE-033E-4B24-8B52-0D3479221468}" srcOrd="0" destOrd="0" presId="urn:microsoft.com/office/officeart/2005/8/layout/cycle1"/>
    <dgm:cxn modelId="{4D1AA055-3026-41B3-A9EF-915A2A73F52E}" type="presOf" srcId="{7C521BA6-C35E-447C-B518-4794440DDA91}" destId="{CC85E869-445A-4001-AC1A-4B028964E61D}" srcOrd="0" destOrd="0" presId="urn:microsoft.com/office/officeart/2005/8/layout/cycle1"/>
    <dgm:cxn modelId="{1F91EB6D-89E9-47F5-A566-FEDB889260CF}" type="presParOf" srcId="{9EE1EA1B-3404-4469-9FCF-3DCB111D0D9F}" destId="{4673A993-C1DE-4CAB-AFE4-AED3EE83400F}" srcOrd="0" destOrd="0" presId="urn:microsoft.com/office/officeart/2005/8/layout/cycle1"/>
    <dgm:cxn modelId="{0A6ED0D6-6AA7-4ADD-8779-65F773940763}" type="presParOf" srcId="{9EE1EA1B-3404-4469-9FCF-3DCB111D0D9F}" destId="{D6B3E3FE-033E-4B24-8B52-0D3479221468}" srcOrd="1" destOrd="0" presId="urn:microsoft.com/office/officeart/2005/8/layout/cycle1"/>
    <dgm:cxn modelId="{993A556C-73BB-444B-9775-4BCEE7241A4B}" type="presParOf" srcId="{9EE1EA1B-3404-4469-9FCF-3DCB111D0D9F}" destId="{CC85E869-445A-4001-AC1A-4B028964E61D}" srcOrd="2" destOrd="0" presId="urn:microsoft.com/office/officeart/2005/8/layout/cycle1"/>
    <dgm:cxn modelId="{4ADF8E94-9655-4487-A6D9-952DBE98C72C}" type="presParOf" srcId="{9EE1EA1B-3404-4469-9FCF-3DCB111D0D9F}" destId="{85EACAAC-E9D2-46CA-8B6F-051BE3DCB5A1}" srcOrd="3" destOrd="0" presId="urn:microsoft.com/office/officeart/2005/8/layout/cycle1"/>
    <dgm:cxn modelId="{D99AD9B4-73DD-4BA8-8988-EABA8B7EF8E7}" type="presParOf" srcId="{9EE1EA1B-3404-4469-9FCF-3DCB111D0D9F}" destId="{17BEDD2D-7E27-45CE-8F68-CC0F95D2F737}" srcOrd="4" destOrd="0" presId="urn:microsoft.com/office/officeart/2005/8/layout/cycle1"/>
    <dgm:cxn modelId="{9ADD8A5C-5396-4AE7-B2AA-91A8828D63FC}" type="presParOf" srcId="{9EE1EA1B-3404-4469-9FCF-3DCB111D0D9F}" destId="{851F46E8-FBBB-4E7B-8E86-398BB906B6F7}" srcOrd="5" destOrd="0" presId="urn:microsoft.com/office/officeart/2005/8/layout/cycle1"/>
    <dgm:cxn modelId="{352E2371-A235-4566-8041-D393FA28C0C2}" type="presParOf" srcId="{9EE1EA1B-3404-4469-9FCF-3DCB111D0D9F}" destId="{9FCD1F23-8A6A-4682-BBF0-220058C6A270}" srcOrd="6" destOrd="0" presId="urn:microsoft.com/office/officeart/2005/8/layout/cycle1"/>
    <dgm:cxn modelId="{CD7D3607-243C-4136-AAE1-997E4D19B2F3}" type="presParOf" srcId="{9EE1EA1B-3404-4469-9FCF-3DCB111D0D9F}" destId="{CAD32B3F-686D-43BF-9F5B-8DF57DD450B1}" srcOrd="7" destOrd="0" presId="urn:microsoft.com/office/officeart/2005/8/layout/cycle1"/>
    <dgm:cxn modelId="{9E45BD92-368E-4A0F-9300-3B67FC6BE244}" type="presParOf" srcId="{9EE1EA1B-3404-4469-9FCF-3DCB111D0D9F}" destId="{C2E2E83F-CA3A-4379-A635-E710BB60A1FC}" srcOrd="8" destOrd="0" presId="urn:microsoft.com/office/officeart/2005/8/layout/cycle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3E3FE-033E-4B24-8B52-0D3479221468}">
      <dsp:nvSpPr>
        <dsp:cNvPr id="0" name=""/>
        <dsp:cNvSpPr/>
      </dsp:nvSpPr>
      <dsp:spPr>
        <a:xfrm>
          <a:off x="3641330" y="442173"/>
          <a:ext cx="1047695" cy="597951"/>
        </a:xfrm>
        <a:prstGeom prst="rect">
          <a:avLst/>
        </a:prstGeom>
        <a:noFill/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GB" sz="1300" kern="1200" dirty="0"/>
          </a:br>
          <a:r>
            <a:rPr lang="en-GB" sz="1300" kern="1200" dirty="0"/>
            <a:t>FARMER</a:t>
          </a:r>
        </a:p>
      </dsp:txBody>
      <dsp:txXfrm>
        <a:off x="3641330" y="442173"/>
        <a:ext cx="1047695" cy="597951"/>
      </dsp:txXfrm>
    </dsp:sp>
    <dsp:sp modelId="{CC85E869-445A-4001-AC1A-4B028964E61D}">
      <dsp:nvSpPr>
        <dsp:cNvPr id="0" name=""/>
        <dsp:cNvSpPr/>
      </dsp:nvSpPr>
      <dsp:spPr>
        <a:xfrm>
          <a:off x="2040075" y="2008"/>
          <a:ext cx="2477514" cy="2477514"/>
        </a:xfrm>
        <a:prstGeom prst="circularArrow">
          <a:avLst>
            <a:gd name="adj1" fmla="val 8246"/>
            <a:gd name="adj2" fmla="val 575924"/>
            <a:gd name="adj3" fmla="val 3535119"/>
            <a:gd name="adj4" fmla="val 20917590"/>
            <a:gd name="adj5" fmla="val 9621"/>
          </a:avLst>
        </a:prstGeom>
        <a:solidFill>
          <a:srgbClr val="76972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BEDD2D-7E27-45CE-8F68-CC0F95D2F737}">
      <dsp:nvSpPr>
        <dsp:cNvPr id="0" name=""/>
        <dsp:cNvSpPr/>
      </dsp:nvSpPr>
      <dsp:spPr>
        <a:xfrm>
          <a:off x="2916623" y="1732320"/>
          <a:ext cx="734811" cy="1047695"/>
        </a:xfrm>
        <a:prstGeom prst="rect">
          <a:avLst/>
        </a:prstGeom>
        <a:noFill/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DATA</a:t>
          </a:r>
        </a:p>
      </dsp:txBody>
      <dsp:txXfrm>
        <a:off x="2916623" y="1732320"/>
        <a:ext cx="734811" cy="1047695"/>
      </dsp:txXfrm>
    </dsp:sp>
    <dsp:sp modelId="{851F46E8-FBBB-4E7B-8E86-398BB906B6F7}">
      <dsp:nvSpPr>
        <dsp:cNvPr id="0" name=""/>
        <dsp:cNvSpPr/>
      </dsp:nvSpPr>
      <dsp:spPr>
        <a:xfrm>
          <a:off x="2045272" y="-20"/>
          <a:ext cx="2477514" cy="2477514"/>
        </a:xfrm>
        <a:prstGeom prst="circularArrow">
          <a:avLst>
            <a:gd name="adj1" fmla="val 8246"/>
            <a:gd name="adj2" fmla="val 575924"/>
            <a:gd name="adj3" fmla="val 11268407"/>
            <a:gd name="adj4" fmla="val 6670107"/>
            <a:gd name="adj5" fmla="val 9621"/>
          </a:avLst>
        </a:prstGeom>
        <a:solidFill>
          <a:srgbClr val="65BD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D32B3F-686D-43BF-9F5B-8DF57DD450B1}">
      <dsp:nvSpPr>
        <dsp:cNvPr id="0" name=""/>
        <dsp:cNvSpPr/>
      </dsp:nvSpPr>
      <dsp:spPr>
        <a:xfrm>
          <a:off x="1575762" y="525652"/>
          <a:ext cx="1654290" cy="408737"/>
        </a:xfrm>
        <a:prstGeom prst="rect">
          <a:avLst/>
        </a:prstGeom>
        <a:noFill/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INSIGHTS &amp;</a:t>
          </a:r>
          <a:br>
            <a:rPr lang="en-GB" sz="1300" kern="1200" dirty="0"/>
          </a:br>
          <a:r>
            <a:rPr lang="en-GB" sz="1300" kern="1200" dirty="0"/>
            <a:t>INNOVATION</a:t>
          </a:r>
        </a:p>
      </dsp:txBody>
      <dsp:txXfrm>
        <a:off x="1575762" y="525652"/>
        <a:ext cx="1654290" cy="408737"/>
      </dsp:txXfrm>
    </dsp:sp>
    <dsp:sp modelId="{C2E2E83F-CA3A-4379-A635-E710BB60A1FC}">
      <dsp:nvSpPr>
        <dsp:cNvPr id="0" name=""/>
        <dsp:cNvSpPr/>
      </dsp:nvSpPr>
      <dsp:spPr>
        <a:xfrm rot="953886">
          <a:off x="2041385" y="3914"/>
          <a:ext cx="2477514" cy="2477514"/>
        </a:xfrm>
        <a:prstGeom prst="circularArrow">
          <a:avLst>
            <a:gd name="adj1" fmla="val 8246"/>
            <a:gd name="adj2" fmla="val 575924"/>
            <a:gd name="adj3" fmla="val 17910920"/>
            <a:gd name="adj4" fmla="val 13488484"/>
            <a:gd name="adj5" fmla="val 9621"/>
          </a:avLst>
        </a:prstGeom>
        <a:solidFill>
          <a:srgbClr val="EC933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C0F9C7-EE8D-4212-B5C8-57E88685FD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30542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5AEC3E-A90C-45A6-9616-E5C6F85DEB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34200" y="0"/>
            <a:ext cx="530542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3A949-6FE7-48C0-A72E-95F56006E822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8882BE-39EF-4174-B68D-2C623742D7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02400"/>
            <a:ext cx="530542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8FECC4-6C4D-4CC8-97A6-4E36DDAC27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34200" y="6502400"/>
            <a:ext cx="530542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AB58E-3585-4643-91E5-69971943F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28EF84-93F1-47CB-B447-7504FB7367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30542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3276B7-E852-4BC3-8619-3B04B841621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6934200" y="0"/>
            <a:ext cx="530542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39635-D564-4DCE-AF51-BFACF0531137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5CB85AC-7E6C-43A6-B1E4-706D691164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56063" y="855663"/>
            <a:ext cx="4130675" cy="2309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E49F901-1AFB-47D8-A0A8-43BF06CC09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23963" y="3294063"/>
            <a:ext cx="9794875" cy="2695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658E20-1C90-4E75-9474-FD55931339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530542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BC85DF-45B8-4F2B-86B2-A16E9B1532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934200" y="6502400"/>
            <a:ext cx="530542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3A755-04A5-4036-B771-51AECC03EC0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3A755-04A5-4036-B771-51AECC03EC0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077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2239993" cy="683999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112004" cy="4967998"/>
          </a:xfrm>
          <a:prstGeom prst="rect">
            <a:avLst/>
          </a:prstGeom>
        </p:spPr>
      </p:pic>
      <p:sp>
        <p:nvSpPr>
          <p:cNvPr id="18" name="bg object 18"/>
          <p:cNvSpPr/>
          <p:nvPr userDrawn="1"/>
        </p:nvSpPr>
        <p:spPr>
          <a:xfrm>
            <a:off x="0" y="0"/>
            <a:ext cx="12240260" cy="6840220"/>
          </a:xfrm>
          <a:custGeom>
            <a:avLst/>
            <a:gdLst/>
            <a:ahLst/>
            <a:cxnLst/>
            <a:rect l="l" t="t" r="r" b="b"/>
            <a:pathLst>
              <a:path w="12240260" h="6840220">
                <a:moveTo>
                  <a:pt x="12240006" y="0"/>
                </a:moveTo>
                <a:lnTo>
                  <a:pt x="0" y="0"/>
                </a:lnTo>
                <a:lnTo>
                  <a:pt x="0" y="6840004"/>
                </a:lnTo>
                <a:lnTo>
                  <a:pt x="12240006" y="6840004"/>
                </a:lnTo>
                <a:lnTo>
                  <a:pt x="12240006" y="0"/>
                </a:lnTo>
                <a:close/>
              </a:path>
            </a:pathLst>
          </a:custGeom>
          <a:solidFill>
            <a:srgbClr val="3D4951">
              <a:alpha val="1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B0D3FD-3D98-4C9C-B44C-9044DDE4AC9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97800" y="374650"/>
            <a:ext cx="3865291" cy="10224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4753EE-1C1C-43A8-9637-F740FD15611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13764" y="1500455"/>
            <a:ext cx="4633362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1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C1F64A12-091C-4743-9EB6-0B8727511A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" y="2794"/>
            <a:ext cx="12240006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5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2140" y="590368"/>
            <a:ext cx="11624310" cy="923330"/>
          </a:xfrm>
          <a:prstGeom prst="rect">
            <a:avLst/>
          </a:prstGeom>
        </p:spPr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Gotham"/>
                <a:cs typeface="Gotham"/>
              </a:defRPr>
            </a:lvl1pPr>
          </a:lstStyle>
          <a:p>
            <a:pPr marL="12700">
              <a:lnSpc>
                <a:spcPts val="810"/>
              </a:lnSpc>
            </a:pPr>
            <a:r>
              <a:rPr lang="en-GB" spc="35" dirty="0">
                <a:solidFill>
                  <a:srgbClr val="231F2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MAP</a:t>
            </a:r>
            <a:r>
              <a:rPr lang="en-GB" spc="30" dirty="0">
                <a:solidFill>
                  <a:srgbClr val="231F2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pc="25" dirty="0">
                <a:solidFill>
                  <a:srgbClr val="231F2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en-GB" spc="35" dirty="0">
                <a:solidFill>
                  <a:srgbClr val="231F2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pc="15" dirty="0">
                <a:solidFill>
                  <a:srgbClr val="231F2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</a:t>
            </a:r>
          </a:p>
        </p:txBody>
      </p:sp>
      <p:pic>
        <p:nvPicPr>
          <p:cNvPr id="7" name="object 15">
            <a:extLst>
              <a:ext uri="{FF2B5EF4-FFF2-40B4-BE49-F238E27FC236}">
                <a16:creationId xmlns:a16="http://schemas.microsoft.com/office/drawing/2014/main" id="{E0368A99-1E8B-4DD3-AE2C-7F6A431E8B49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26050" y="6056381"/>
            <a:ext cx="477998" cy="474780"/>
          </a:xfrm>
          <a:prstGeom prst="rect">
            <a:avLst/>
          </a:prstGeom>
        </p:spPr>
      </p:pic>
      <p:sp>
        <p:nvSpPr>
          <p:cNvPr id="8" name="object 16">
            <a:extLst>
              <a:ext uri="{FF2B5EF4-FFF2-40B4-BE49-F238E27FC236}">
                <a16:creationId xmlns:a16="http://schemas.microsoft.com/office/drawing/2014/main" id="{DDA02CDD-87E1-44AA-B581-59537B4DF245}"/>
              </a:ext>
            </a:extLst>
          </p:cNvPr>
          <p:cNvSpPr txBox="1"/>
          <p:nvPr userDrawn="1"/>
        </p:nvSpPr>
        <p:spPr>
          <a:xfrm>
            <a:off x="11254712" y="6213759"/>
            <a:ext cx="605790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35" dirty="0">
                <a:solidFill>
                  <a:srgbClr val="231F2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MAP</a:t>
            </a:r>
            <a:r>
              <a:rPr sz="700" spc="30" dirty="0">
                <a:solidFill>
                  <a:srgbClr val="231F2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25" dirty="0">
                <a:solidFill>
                  <a:srgbClr val="231F2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sz="700" spc="35" dirty="0">
                <a:solidFill>
                  <a:srgbClr val="231F2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A5E35AAF-FED6-4D77-9752-C2FB1D80A276}"/>
              </a:ext>
            </a:extLst>
          </p:cNvPr>
          <p:cNvSpPr/>
          <p:nvPr userDrawn="1"/>
        </p:nvSpPr>
        <p:spPr>
          <a:xfrm>
            <a:off x="0" y="324002"/>
            <a:ext cx="2772410" cy="396240"/>
          </a:xfrm>
          <a:custGeom>
            <a:avLst/>
            <a:gdLst/>
            <a:ahLst/>
            <a:cxnLst/>
            <a:rect l="l" t="t" r="r" b="b"/>
            <a:pathLst>
              <a:path w="2772410" h="396240">
                <a:moveTo>
                  <a:pt x="2772003" y="0"/>
                </a:moveTo>
                <a:lnTo>
                  <a:pt x="0" y="0"/>
                </a:lnTo>
                <a:lnTo>
                  <a:pt x="0" y="395998"/>
                </a:lnTo>
                <a:lnTo>
                  <a:pt x="2772003" y="395998"/>
                </a:lnTo>
                <a:lnTo>
                  <a:pt x="2772003" y="0"/>
                </a:lnTo>
                <a:close/>
              </a:path>
            </a:pathLst>
          </a:custGeom>
          <a:solidFill>
            <a:srgbClr val="6ECFF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09FEA8-2F28-BFE1-491B-57554F4D857F}"/>
              </a:ext>
            </a:extLst>
          </p:cNvPr>
          <p:cNvSpPr txBox="1"/>
          <p:nvPr userDrawn="1"/>
        </p:nvSpPr>
        <p:spPr>
          <a:xfrm>
            <a:off x="113016" y="6338767"/>
            <a:ext cx="420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Farming: Clean, lean, green</a:t>
            </a:r>
          </a:p>
        </p:txBody>
      </p:sp>
    </p:spTree>
    <p:extLst>
      <p:ext uri="{BB962C8B-B14F-4D97-AF65-F5344CB8AC3E}">
        <p14:creationId xmlns:p14="http://schemas.microsoft.com/office/powerpoint/2010/main" val="3752260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Gotham"/>
                <a:cs typeface="Gotham"/>
              </a:defRPr>
            </a:lvl1pPr>
          </a:lstStyle>
          <a:p>
            <a:pPr marL="12700">
              <a:lnSpc>
                <a:spcPts val="810"/>
              </a:lnSpc>
            </a:pPr>
            <a:r>
              <a:rPr lang="en-GB" spc="35" dirty="0">
                <a:solidFill>
                  <a:srgbClr val="231F2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MAP</a:t>
            </a:r>
            <a:r>
              <a:rPr lang="en-GB" spc="30" dirty="0">
                <a:solidFill>
                  <a:srgbClr val="231F2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pc="25" dirty="0">
                <a:solidFill>
                  <a:srgbClr val="231F2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en-GB" spc="35" dirty="0">
                <a:solidFill>
                  <a:srgbClr val="231F2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pc="15" dirty="0">
                <a:solidFill>
                  <a:srgbClr val="231F2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</a:t>
            </a:r>
          </a:p>
        </p:txBody>
      </p:sp>
      <p:pic>
        <p:nvPicPr>
          <p:cNvPr id="5" name="object 15">
            <a:extLst>
              <a:ext uri="{FF2B5EF4-FFF2-40B4-BE49-F238E27FC236}">
                <a16:creationId xmlns:a16="http://schemas.microsoft.com/office/drawing/2014/main" id="{6848819C-C90E-44A5-84D8-4574FC29296E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26050" y="6056381"/>
            <a:ext cx="477998" cy="474780"/>
          </a:xfrm>
          <a:prstGeom prst="rect">
            <a:avLst/>
          </a:prstGeom>
        </p:spPr>
      </p:pic>
      <p:sp>
        <p:nvSpPr>
          <p:cNvPr id="6" name="object 16">
            <a:extLst>
              <a:ext uri="{FF2B5EF4-FFF2-40B4-BE49-F238E27FC236}">
                <a16:creationId xmlns:a16="http://schemas.microsoft.com/office/drawing/2014/main" id="{3D309A4B-93B1-4500-81E2-7AD9000DA240}"/>
              </a:ext>
            </a:extLst>
          </p:cNvPr>
          <p:cNvSpPr txBox="1"/>
          <p:nvPr userDrawn="1"/>
        </p:nvSpPr>
        <p:spPr>
          <a:xfrm>
            <a:off x="11254712" y="6213759"/>
            <a:ext cx="605790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35" dirty="0">
                <a:solidFill>
                  <a:srgbClr val="231F2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MAP</a:t>
            </a:r>
            <a:r>
              <a:rPr sz="700" spc="30" dirty="0">
                <a:solidFill>
                  <a:srgbClr val="231F2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25" dirty="0">
                <a:solidFill>
                  <a:srgbClr val="231F2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sz="700" spc="35" dirty="0">
                <a:solidFill>
                  <a:srgbClr val="231F2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A7457D75-660D-44EF-A317-394014AC62C7}"/>
              </a:ext>
            </a:extLst>
          </p:cNvPr>
          <p:cNvSpPr/>
          <p:nvPr userDrawn="1"/>
        </p:nvSpPr>
        <p:spPr>
          <a:xfrm>
            <a:off x="0" y="324002"/>
            <a:ext cx="2772410" cy="396240"/>
          </a:xfrm>
          <a:custGeom>
            <a:avLst/>
            <a:gdLst/>
            <a:ahLst/>
            <a:cxnLst/>
            <a:rect l="l" t="t" r="r" b="b"/>
            <a:pathLst>
              <a:path w="2772410" h="396240">
                <a:moveTo>
                  <a:pt x="2772003" y="0"/>
                </a:moveTo>
                <a:lnTo>
                  <a:pt x="0" y="0"/>
                </a:lnTo>
                <a:lnTo>
                  <a:pt x="0" y="395998"/>
                </a:lnTo>
                <a:lnTo>
                  <a:pt x="2772003" y="395998"/>
                </a:lnTo>
                <a:lnTo>
                  <a:pt x="2772003" y="0"/>
                </a:lnTo>
                <a:close/>
              </a:path>
            </a:pathLst>
          </a:custGeom>
          <a:solidFill>
            <a:srgbClr val="6ECFF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72730E-EACC-F299-095E-D678A256988E}"/>
              </a:ext>
            </a:extLst>
          </p:cNvPr>
          <p:cNvSpPr txBox="1"/>
          <p:nvPr userDrawn="1"/>
        </p:nvSpPr>
        <p:spPr>
          <a:xfrm>
            <a:off x="113016" y="6338767"/>
            <a:ext cx="420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Farming: Clean, lean, green</a:t>
            </a:r>
          </a:p>
        </p:txBody>
      </p:sp>
    </p:spTree>
    <p:extLst>
      <p:ext uri="{BB962C8B-B14F-4D97-AF65-F5344CB8AC3E}">
        <p14:creationId xmlns:p14="http://schemas.microsoft.com/office/powerpoint/2010/main" val="149129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>
            <a:extLst>
              <a:ext uri="{FF2B5EF4-FFF2-40B4-BE49-F238E27FC236}">
                <a16:creationId xmlns:a16="http://schemas.microsoft.com/office/drawing/2014/main" id="{8D68D488-DBBD-4E91-A0B6-DA6B2875D7BF}"/>
              </a:ext>
            </a:extLst>
          </p:cNvPr>
          <p:cNvSpPr/>
          <p:nvPr userDrawn="1"/>
        </p:nvSpPr>
        <p:spPr>
          <a:xfrm>
            <a:off x="0" y="6350"/>
            <a:ext cx="12240133" cy="6827520"/>
          </a:xfrm>
          <a:custGeom>
            <a:avLst/>
            <a:gdLst/>
            <a:ahLst/>
            <a:cxnLst/>
            <a:rect l="l" t="t" r="r" b="b"/>
            <a:pathLst>
              <a:path w="6120130" h="6827520">
                <a:moveTo>
                  <a:pt x="6120003" y="0"/>
                </a:moveTo>
                <a:lnTo>
                  <a:pt x="0" y="0"/>
                </a:lnTo>
                <a:lnTo>
                  <a:pt x="0" y="6827304"/>
                </a:lnTo>
                <a:lnTo>
                  <a:pt x="6120003" y="6827304"/>
                </a:lnTo>
                <a:lnTo>
                  <a:pt x="6120003" y="0"/>
                </a:lnTo>
                <a:close/>
              </a:path>
            </a:pathLst>
          </a:custGeom>
          <a:solidFill>
            <a:srgbClr val="3D495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>
            <a:alphaModFix amt="34000"/>
          </a:blip>
          <a:stretch>
            <a:fillRect/>
          </a:stretch>
        </p:blipFill>
        <p:spPr>
          <a:xfrm>
            <a:off x="0" y="0"/>
            <a:ext cx="5112004" cy="4967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A28182-7DBD-4CAD-9873-C7B88E5641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7800" y="374650"/>
            <a:ext cx="3865291" cy="10224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1BCB79-C416-47EC-A63E-B047D5A187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13764" y="1494117"/>
            <a:ext cx="4633362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7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g object 17">
            <a:extLst>
              <a:ext uri="{FF2B5EF4-FFF2-40B4-BE49-F238E27FC236}">
                <a16:creationId xmlns:a16="http://schemas.microsoft.com/office/drawing/2014/main" id="{A05AAF44-D481-42EE-B38F-C708865AC7FF}"/>
              </a:ext>
            </a:extLst>
          </p:cNvPr>
          <p:cNvPicPr/>
          <p:nvPr userDrawn="1"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5112004" cy="4967998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A5E1DCC9-CD4B-4E20-936E-D25339F09364}"/>
              </a:ext>
            </a:extLst>
          </p:cNvPr>
          <p:cNvSpPr/>
          <p:nvPr userDrawn="1"/>
        </p:nvSpPr>
        <p:spPr>
          <a:xfrm>
            <a:off x="-1" y="343208"/>
            <a:ext cx="11052313" cy="533092"/>
          </a:xfrm>
          <a:custGeom>
            <a:avLst/>
            <a:gdLst/>
            <a:ahLst/>
            <a:cxnLst/>
            <a:rect l="l" t="t" r="r" b="b"/>
            <a:pathLst>
              <a:path w="2772410" h="396240">
                <a:moveTo>
                  <a:pt x="2772003" y="0"/>
                </a:moveTo>
                <a:lnTo>
                  <a:pt x="0" y="0"/>
                </a:lnTo>
                <a:lnTo>
                  <a:pt x="0" y="395998"/>
                </a:lnTo>
                <a:lnTo>
                  <a:pt x="2772003" y="395998"/>
                </a:lnTo>
                <a:lnTo>
                  <a:pt x="2772003" y="0"/>
                </a:lnTo>
                <a:close/>
              </a:path>
            </a:pathLst>
          </a:custGeom>
          <a:solidFill>
            <a:srgbClr val="EC9337"/>
          </a:solidFill>
        </p:spPr>
        <p:txBody>
          <a:bodyPr wrap="square" lIns="0" tIns="0" rIns="0" bIns="0" rtlCol="0"/>
          <a:lstStyle/>
          <a:p>
            <a:endParaRPr sz="1793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186860E-9ADF-4FA2-8C23-2104B82B83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418" y="156300"/>
            <a:ext cx="10865163" cy="720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lang="en-US" sz="2800" b="0" i="0" kern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8599A-CDB6-4D74-80B2-B8293569842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3575" y="1060450"/>
            <a:ext cx="10864850" cy="5029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7D2BDB-50DD-E3E2-62FE-B8DBD104076E}"/>
              </a:ext>
            </a:extLst>
          </p:cNvPr>
          <p:cNvSpPr txBox="1"/>
          <p:nvPr userDrawn="1"/>
        </p:nvSpPr>
        <p:spPr>
          <a:xfrm>
            <a:off x="113016" y="6338767"/>
            <a:ext cx="420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Farming: Clean, lean, green</a:t>
            </a:r>
          </a:p>
        </p:txBody>
      </p:sp>
    </p:spTree>
    <p:extLst>
      <p:ext uri="{BB962C8B-B14F-4D97-AF65-F5344CB8AC3E}">
        <p14:creationId xmlns:p14="http://schemas.microsoft.com/office/powerpoint/2010/main" val="3528505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g object 17">
            <a:extLst>
              <a:ext uri="{FF2B5EF4-FFF2-40B4-BE49-F238E27FC236}">
                <a16:creationId xmlns:a16="http://schemas.microsoft.com/office/drawing/2014/main" id="{DF14081E-4AC9-4674-83DD-1033038C90CA}"/>
              </a:ext>
            </a:extLst>
          </p:cNvPr>
          <p:cNvPicPr/>
          <p:nvPr userDrawn="1"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5112004" cy="4967998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D4868C96-0254-4B24-B4D3-77FB730B1556}"/>
              </a:ext>
            </a:extLst>
          </p:cNvPr>
          <p:cNvSpPr/>
          <p:nvPr userDrawn="1"/>
        </p:nvSpPr>
        <p:spPr>
          <a:xfrm>
            <a:off x="-1" y="343208"/>
            <a:ext cx="11052313" cy="533092"/>
          </a:xfrm>
          <a:custGeom>
            <a:avLst/>
            <a:gdLst/>
            <a:ahLst/>
            <a:cxnLst/>
            <a:rect l="l" t="t" r="r" b="b"/>
            <a:pathLst>
              <a:path w="2772410" h="396240">
                <a:moveTo>
                  <a:pt x="2772003" y="0"/>
                </a:moveTo>
                <a:lnTo>
                  <a:pt x="0" y="0"/>
                </a:lnTo>
                <a:lnTo>
                  <a:pt x="0" y="395998"/>
                </a:lnTo>
                <a:lnTo>
                  <a:pt x="2772003" y="395998"/>
                </a:lnTo>
                <a:lnTo>
                  <a:pt x="2772003" y="0"/>
                </a:lnTo>
                <a:close/>
              </a:path>
            </a:pathLst>
          </a:custGeom>
          <a:solidFill>
            <a:srgbClr val="EC9337"/>
          </a:solidFill>
        </p:spPr>
        <p:txBody>
          <a:bodyPr wrap="square" lIns="0" tIns="0" rIns="0" bIns="0" rtlCol="0"/>
          <a:lstStyle/>
          <a:p>
            <a:endParaRPr sz="1793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9AA0115-BD47-4985-864A-502E160F12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418" y="156300"/>
            <a:ext cx="10865163" cy="720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lang="en-US" sz="2800" b="0" i="0" kern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A7D2E-595E-49B0-A206-B586F52E6DC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63600" y="1898650"/>
            <a:ext cx="4800600" cy="4435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B5C7E6-C792-4F72-854B-7DFFE7D3F9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73800" y="1898649"/>
            <a:ext cx="5254781" cy="4435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A19C781-0451-41E7-806C-70BCDF017A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0" y="1117600"/>
            <a:ext cx="4800600" cy="4572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E8441EE-1411-4A6D-A21D-17865583FF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9200" y="1117600"/>
            <a:ext cx="4800600" cy="4572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B3F6FE-4E88-8810-9BB7-238AB96D8DA1}"/>
              </a:ext>
            </a:extLst>
          </p:cNvPr>
          <p:cNvSpPr txBox="1"/>
          <p:nvPr userDrawn="1"/>
        </p:nvSpPr>
        <p:spPr>
          <a:xfrm>
            <a:off x="113016" y="6338767"/>
            <a:ext cx="420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Farming: Clean, lean, green</a:t>
            </a:r>
          </a:p>
        </p:txBody>
      </p:sp>
    </p:spTree>
    <p:extLst>
      <p:ext uri="{BB962C8B-B14F-4D97-AF65-F5344CB8AC3E}">
        <p14:creationId xmlns:p14="http://schemas.microsoft.com/office/powerpoint/2010/main" val="2950076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mixed content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12004" cy="4967998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8800" y="1354200"/>
            <a:ext cx="335280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240216" y="1354200"/>
            <a:ext cx="7010399" cy="38115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E166A6A6-84C3-4BA8-99E6-294AD3B496D3}"/>
              </a:ext>
            </a:extLst>
          </p:cNvPr>
          <p:cNvSpPr/>
          <p:nvPr userDrawn="1"/>
        </p:nvSpPr>
        <p:spPr>
          <a:xfrm>
            <a:off x="-1" y="343208"/>
            <a:ext cx="11052313" cy="533092"/>
          </a:xfrm>
          <a:custGeom>
            <a:avLst/>
            <a:gdLst/>
            <a:ahLst/>
            <a:cxnLst/>
            <a:rect l="l" t="t" r="r" b="b"/>
            <a:pathLst>
              <a:path w="2772410" h="396240">
                <a:moveTo>
                  <a:pt x="2772003" y="0"/>
                </a:moveTo>
                <a:lnTo>
                  <a:pt x="0" y="0"/>
                </a:lnTo>
                <a:lnTo>
                  <a:pt x="0" y="395998"/>
                </a:lnTo>
                <a:lnTo>
                  <a:pt x="2772003" y="395998"/>
                </a:lnTo>
                <a:lnTo>
                  <a:pt x="2772003" y="0"/>
                </a:lnTo>
                <a:close/>
              </a:path>
            </a:pathLst>
          </a:custGeom>
          <a:solidFill>
            <a:srgbClr val="EC9337"/>
          </a:solidFill>
        </p:spPr>
        <p:txBody>
          <a:bodyPr wrap="square" lIns="0" tIns="0" rIns="0" bIns="0" rtlCol="0"/>
          <a:lstStyle/>
          <a:p>
            <a:endParaRPr sz="1793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945A8C3-B955-4EB4-8337-F3B8C3CE3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418" y="156300"/>
            <a:ext cx="10865163" cy="720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lang="en-US" sz="2800" b="0" i="0" kern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A7908D-0A1D-4A49-966D-F5A4BC97F9EE}"/>
              </a:ext>
            </a:extLst>
          </p:cNvPr>
          <p:cNvGrpSpPr/>
          <p:nvPr userDrawn="1"/>
        </p:nvGrpSpPr>
        <p:grpSpPr>
          <a:xfrm>
            <a:off x="11063434" y="6242050"/>
            <a:ext cx="1134452" cy="474780"/>
            <a:chOff x="10726050" y="6056381"/>
            <a:chExt cx="1134452" cy="474780"/>
          </a:xfrm>
        </p:grpSpPr>
        <p:pic>
          <p:nvPicPr>
            <p:cNvPr id="8" name="object 15">
              <a:extLst>
                <a:ext uri="{FF2B5EF4-FFF2-40B4-BE49-F238E27FC236}">
                  <a16:creationId xmlns:a16="http://schemas.microsoft.com/office/drawing/2014/main" id="{3EB6EB91-2A68-40DA-96E0-411C75C0A66E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0726050" y="6056381"/>
              <a:ext cx="477998" cy="474780"/>
            </a:xfrm>
            <a:prstGeom prst="rect">
              <a:avLst/>
            </a:prstGeom>
          </p:spPr>
        </p:pic>
        <p:sp>
          <p:nvSpPr>
            <p:cNvPr id="9" name="object 16">
              <a:extLst>
                <a:ext uri="{FF2B5EF4-FFF2-40B4-BE49-F238E27FC236}">
                  <a16:creationId xmlns:a16="http://schemas.microsoft.com/office/drawing/2014/main" id="{C5331D5A-0AE1-4E81-811D-4FF67F6853B3}"/>
                </a:ext>
              </a:extLst>
            </p:cNvPr>
            <p:cNvSpPr txBox="1"/>
            <p:nvPr userDrawn="1"/>
          </p:nvSpPr>
          <p:spPr>
            <a:xfrm>
              <a:off x="11254712" y="6213759"/>
              <a:ext cx="605790" cy="11990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700" spc="35">
                  <a:solidFill>
                    <a:srgbClr val="231F2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MAP</a:t>
              </a:r>
              <a:r>
                <a:rPr sz="700" spc="30">
                  <a:solidFill>
                    <a:srgbClr val="231F2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sz="700" spc="25">
                  <a:solidFill>
                    <a:srgbClr val="231F2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OF</a:t>
              </a:r>
              <a:r>
                <a:rPr sz="700" spc="35">
                  <a:solidFill>
                    <a:srgbClr val="231F2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sz="700" spc="15">
                  <a:solidFill>
                    <a:srgbClr val="231F2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AG</a:t>
              </a:r>
              <a:endParaRPr sz="7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4C5CDCA-14D3-8AD9-C396-61C7701993A0}"/>
              </a:ext>
            </a:extLst>
          </p:cNvPr>
          <p:cNvSpPr txBox="1"/>
          <p:nvPr userDrawn="1"/>
        </p:nvSpPr>
        <p:spPr>
          <a:xfrm>
            <a:off x="113016" y="6338767"/>
            <a:ext cx="420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Farming: Clean, lean, green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alf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>
            <a:extLst>
              <a:ext uri="{FF2B5EF4-FFF2-40B4-BE49-F238E27FC236}">
                <a16:creationId xmlns:a16="http://schemas.microsoft.com/office/drawing/2014/main" id="{9637A939-394E-42FD-AC00-D897F7902A2B}"/>
              </a:ext>
            </a:extLst>
          </p:cNvPr>
          <p:cNvSpPr/>
          <p:nvPr userDrawn="1"/>
        </p:nvSpPr>
        <p:spPr>
          <a:xfrm>
            <a:off x="-1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12240260" h="6840220">
                <a:moveTo>
                  <a:pt x="12239993" y="0"/>
                </a:moveTo>
                <a:lnTo>
                  <a:pt x="0" y="0"/>
                </a:lnTo>
                <a:lnTo>
                  <a:pt x="0" y="6839991"/>
                </a:lnTo>
                <a:lnTo>
                  <a:pt x="12239993" y="6839991"/>
                </a:lnTo>
                <a:lnTo>
                  <a:pt x="12239993" y="0"/>
                </a:lnTo>
                <a:close/>
              </a:path>
            </a:pathLst>
          </a:custGeom>
          <a:solidFill>
            <a:srgbClr val="3D4951"/>
          </a:solidFill>
        </p:spPr>
        <p:txBody>
          <a:bodyPr wrap="square" lIns="0" tIns="0" rIns="0" bIns="0" rtlCol="0"/>
          <a:lstStyle/>
          <a:p>
            <a:endParaRPr sz="1793"/>
          </a:p>
        </p:txBody>
      </p:sp>
      <p:pic>
        <p:nvPicPr>
          <p:cNvPr id="15" name="bg object 16">
            <a:extLst>
              <a:ext uri="{FF2B5EF4-FFF2-40B4-BE49-F238E27FC236}">
                <a16:creationId xmlns:a16="http://schemas.microsoft.com/office/drawing/2014/main" id="{71917D80-33BB-4833-8015-A845304F083D}"/>
              </a:ext>
            </a:extLst>
          </p:cNvPr>
          <p:cNvPicPr/>
          <p:nvPr userDrawn="1"/>
        </p:nvPicPr>
        <p:blipFill>
          <a:blip r:embed="rId2" cstate="print">
            <a:alphaModFix amt="12000"/>
          </a:blip>
          <a:stretch>
            <a:fillRect/>
          </a:stretch>
        </p:blipFill>
        <p:spPr>
          <a:xfrm>
            <a:off x="0" y="-13724"/>
            <a:ext cx="5112004" cy="49679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B0DFA-5CB5-474C-A610-DDA3400555D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26200" y="1208088"/>
            <a:ext cx="5434013" cy="4576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4F5E31-2FD9-42E1-AABE-CE36BC58417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0400" y="1208089"/>
            <a:ext cx="4927600" cy="4576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1DC7548-4418-4EE8-AC49-977A0A306A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419" y="156300"/>
            <a:ext cx="5305582" cy="720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lang="en-US" sz="2800" b="0" i="0" kern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145C97-A948-7AE6-C4C3-7842F5A6FE5A}"/>
              </a:ext>
            </a:extLst>
          </p:cNvPr>
          <p:cNvSpPr txBox="1"/>
          <p:nvPr userDrawn="1"/>
        </p:nvSpPr>
        <p:spPr>
          <a:xfrm>
            <a:off x="113016" y="6338767"/>
            <a:ext cx="420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Farming: Clean, lean, green</a:t>
            </a:r>
          </a:p>
        </p:txBody>
      </p:sp>
    </p:spTree>
    <p:extLst>
      <p:ext uri="{BB962C8B-B14F-4D97-AF65-F5344CB8AC3E}">
        <p14:creationId xmlns:p14="http://schemas.microsoft.com/office/powerpoint/2010/main" val="1788249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alf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g object 17">
            <a:extLst>
              <a:ext uri="{FF2B5EF4-FFF2-40B4-BE49-F238E27FC236}">
                <a16:creationId xmlns:a16="http://schemas.microsoft.com/office/drawing/2014/main" id="{986D0C03-4F9E-4BF9-AE74-30A2F969CF6F}"/>
              </a:ext>
            </a:extLst>
          </p:cNvPr>
          <p:cNvPicPr/>
          <p:nvPr userDrawn="1"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5112004" cy="4967998"/>
          </a:xfrm>
          <a:prstGeom prst="rect">
            <a:avLst/>
          </a:prstGeom>
        </p:spPr>
      </p:pic>
      <p:sp>
        <p:nvSpPr>
          <p:cNvPr id="14" name="object 2">
            <a:extLst>
              <a:ext uri="{FF2B5EF4-FFF2-40B4-BE49-F238E27FC236}">
                <a16:creationId xmlns:a16="http://schemas.microsoft.com/office/drawing/2014/main" id="{9637A939-394E-42FD-AC00-D897F7902A2B}"/>
              </a:ext>
            </a:extLst>
          </p:cNvPr>
          <p:cNvSpPr/>
          <p:nvPr userDrawn="1"/>
        </p:nvSpPr>
        <p:spPr>
          <a:xfrm>
            <a:off x="6164317" y="-1270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12240260" h="6840220">
                <a:moveTo>
                  <a:pt x="12239993" y="0"/>
                </a:moveTo>
                <a:lnTo>
                  <a:pt x="0" y="0"/>
                </a:lnTo>
                <a:lnTo>
                  <a:pt x="0" y="6839991"/>
                </a:lnTo>
                <a:lnTo>
                  <a:pt x="12239993" y="6839991"/>
                </a:lnTo>
                <a:lnTo>
                  <a:pt x="12239993" y="0"/>
                </a:lnTo>
                <a:close/>
              </a:path>
            </a:pathLst>
          </a:custGeom>
          <a:solidFill>
            <a:srgbClr val="3D4951"/>
          </a:solidFill>
        </p:spPr>
        <p:txBody>
          <a:bodyPr wrap="square" lIns="0" tIns="0" rIns="0" bIns="0" rtlCol="0"/>
          <a:lstStyle/>
          <a:p>
            <a:endParaRPr sz="1793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1C05D-5737-4698-A2D3-9D04599A99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11200" y="1212850"/>
            <a:ext cx="48768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0A21F9-2519-42C4-96FA-617DABBDBF5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78600" y="1212850"/>
            <a:ext cx="5257800" cy="518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459645-1AD7-4948-ACFE-9637F7C543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418" y="156300"/>
            <a:ext cx="10865163" cy="720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lang="en-US" sz="2800" b="0" i="0" kern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C51043A-7948-489C-9DC3-E384AD82DD15}"/>
              </a:ext>
            </a:extLst>
          </p:cNvPr>
          <p:cNvGrpSpPr/>
          <p:nvPr userDrawn="1"/>
        </p:nvGrpSpPr>
        <p:grpSpPr>
          <a:xfrm>
            <a:off x="11063434" y="6242050"/>
            <a:ext cx="1134452" cy="474780"/>
            <a:chOff x="10726050" y="6056381"/>
            <a:chExt cx="1134452" cy="474780"/>
          </a:xfrm>
        </p:grpSpPr>
        <p:pic>
          <p:nvPicPr>
            <p:cNvPr id="17" name="object 15">
              <a:extLst>
                <a:ext uri="{FF2B5EF4-FFF2-40B4-BE49-F238E27FC236}">
                  <a16:creationId xmlns:a16="http://schemas.microsoft.com/office/drawing/2014/main" id="{E958D172-CF91-4526-A4B3-61C95AB01239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0726050" y="6056381"/>
              <a:ext cx="477998" cy="474780"/>
            </a:xfrm>
            <a:prstGeom prst="rect">
              <a:avLst/>
            </a:prstGeom>
          </p:spPr>
        </p:pic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11C294EE-FCE7-4472-BCCB-AB80EC806F2B}"/>
                </a:ext>
              </a:extLst>
            </p:cNvPr>
            <p:cNvSpPr txBox="1"/>
            <p:nvPr userDrawn="1"/>
          </p:nvSpPr>
          <p:spPr>
            <a:xfrm>
              <a:off x="11254712" y="6213759"/>
              <a:ext cx="605790" cy="11990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700" spc="35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MAP</a:t>
              </a:r>
              <a:r>
                <a:rPr sz="700" spc="3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sz="700" spc="25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OF</a:t>
              </a:r>
              <a:r>
                <a:rPr sz="700" spc="35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sz="700" spc="15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AG</a:t>
              </a:r>
              <a:endParaRPr sz="7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1FAC27E-DE28-C7B7-4AFD-E4064A46E1AB}"/>
              </a:ext>
            </a:extLst>
          </p:cNvPr>
          <p:cNvSpPr txBox="1"/>
          <p:nvPr userDrawn="1"/>
        </p:nvSpPr>
        <p:spPr>
          <a:xfrm>
            <a:off x="113016" y="6338767"/>
            <a:ext cx="420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Farming: Clean, lean, green</a:t>
            </a:r>
          </a:p>
        </p:txBody>
      </p:sp>
    </p:spTree>
    <p:extLst>
      <p:ext uri="{BB962C8B-B14F-4D97-AF65-F5344CB8AC3E}">
        <p14:creationId xmlns:p14="http://schemas.microsoft.com/office/powerpoint/2010/main" val="141418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g object 17">
            <a:extLst>
              <a:ext uri="{FF2B5EF4-FFF2-40B4-BE49-F238E27FC236}">
                <a16:creationId xmlns:a16="http://schemas.microsoft.com/office/drawing/2014/main" id="{A627E153-1BDB-40C8-AAD8-EB6372487A00}"/>
              </a:ext>
            </a:extLst>
          </p:cNvPr>
          <p:cNvPicPr/>
          <p:nvPr userDrawn="1"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5112004" cy="4967998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A5E1DCC9-CD4B-4E20-936E-D25339F09364}"/>
              </a:ext>
            </a:extLst>
          </p:cNvPr>
          <p:cNvSpPr/>
          <p:nvPr userDrawn="1"/>
        </p:nvSpPr>
        <p:spPr>
          <a:xfrm>
            <a:off x="-1" y="343208"/>
            <a:ext cx="11052313" cy="533092"/>
          </a:xfrm>
          <a:custGeom>
            <a:avLst/>
            <a:gdLst/>
            <a:ahLst/>
            <a:cxnLst/>
            <a:rect l="l" t="t" r="r" b="b"/>
            <a:pathLst>
              <a:path w="2772410" h="396240">
                <a:moveTo>
                  <a:pt x="2772003" y="0"/>
                </a:moveTo>
                <a:lnTo>
                  <a:pt x="0" y="0"/>
                </a:lnTo>
                <a:lnTo>
                  <a:pt x="0" y="395998"/>
                </a:lnTo>
                <a:lnTo>
                  <a:pt x="2772003" y="395998"/>
                </a:lnTo>
                <a:lnTo>
                  <a:pt x="2772003" y="0"/>
                </a:lnTo>
                <a:close/>
              </a:path>
            </a:pathLst>
          </a:custGeom>
          <a:solidFill>
            <a:srgbClr val="EC9337"/>
          </a:solidFill>
        </p:spPr>
        <p:txBody>
          <a:bodyPr wrap="square" lIns="0" tIns="0" rIns="0" bIns="0" rtlCol="0"/>
          <a:lstStyle/>
          <a:p>
            <a:endParaRPr sz="1793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186860E-9ADF-4FA2-8C23-2104B82B83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418" y="156300"/>
            <a:ext cx="10865163" cy="720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lang="en-US" sz="2800" b="0" i="0" kern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03D270-1388-464F-DF0C-A16B373C481B}"/>
              </a:ext>
            </a:extLst>
          </p:cNvPr>
          <p:cNvSpPr txBox="1"/>
          <p:nvPr userDrawn="1"/>
        </p:nvSpPr>
        <p:spPr>
          <a:xfrm>
            <a:off x="113016" y="6338767"/>
            <a:ext cx="420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Farming: Clean, lean, green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A66BF501-3A2B-4398-BA64-31E02B401D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" y="2794"/>
            <a:ext cx="12240006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73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D679F3-71C8-478E-A816-8566B5D12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693" y="364449"/>
            <a:ext cx="10559415" cy="132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BE95C-7C38-4A76-8BC4-FD86DAFD0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693" y="1822244"/>
            <a:ext cx="10559415" cy="4343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99C905A-1796-42AA-B1F7-9CA12345C6B2}"/>
              </a:ext>
            </a:extLst>
          </p:cNvPr>
          <p:cNvGrpSpPr/>
          <p:nvPr userDrawn="1"/>
        </p:nvGrpSpPr>
        <p:grpSpPr>
          <a:xfrm>
            <a:off x="11063434" y="6242050"/>
            <a:ext cx="1134452" cy="474780"/>
            <a:chOff x="10726050" y="6056381"/>
            <a:chExt cx="1134452" cy="474780"/>
          </a:xfrm>
        </p:grpSpPr>
        <p:pic>
          <p:nvPicPr>
            <p:cNvPr id="8" name="object 15">
              <a:extLst>
                <a:ext uri="{FF2B5EF4-FFF2-40B4-BE49-F238E27FC236}">
                  <a16:creationId xmlns:a16="http://schemas.microsoft.com/office/drawing/2014/main" id="{BE408D3C-E83F-4850-A738-F45156496305}"/>
                </a:ext>
              </a:extLst>
            </p:cNvPr>
            <p:cNvPicPr/>
            <p:nvPr userDrawn="1"/>
          </p:nvPicPr>
          <p:blipFill>
            <a:blip r:embed="rId14" cstate="print"/>
            <a:stretch>
              <a:fillRect/>
            </a:stretch>
          </p:blipFill>
          <p:spPr>
            <a:xfrm>
              <a:off x="10726050" y="6056381"/>
              <a:ext cx="477998" cy="474780"/>
            </a:xfrm>
            <a:prstGeom prst="rect">
              <a:avLst/>
            </a:prstGeom>
          </p:spPr>
        </p:pic>
        <p:sp>
          <p:nvSpPr>
            <p:cNvPr id="9" name="object 16">
              <a:extLst>
                <a:ext uri="{FF2B5EF4-FFF2-40B4-BE49-F238E27FC236}">
                  <a16:creationId xmlns:a16="http://schemas.microsoft.com/office/drawing/2014/main" id="{DB5C4FBE-311C-4DAA-B3D8-0CF8B5C4FAB3}"/>
                </a:ext>
              </a:extLst>
            </p:cNvPr>
            <p:cNvSpPr txBox="1"/>
            <p:nvPr userDrawn="1"/>
          </p:nvSpPr>
          <p:spPr>
            <a:xfrm>
              <a:off x="11254712" y="6213759"/>
              <a:ext cx="605790" cy="11990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700" spc="35">
                  <a:solidFill>
                    <a:srgbClr val="231F2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MAP</a:t>
              </a:r>
              <a:r>
                <a:rPr sz="700" spc="30">
                  <a:solidFill>
                    <a:srgbClr val="231F2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sz="700" spc="25">
                  <a:solidFill>
                    <a:srgbClr val="231F2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OF</a:t>
              </a:r>
              <a:r>
                <a:rPr sz="700" spc="35">
                  <a:solidFill>
                    <a:srgbClr val="231F2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sz="700" spc="15">
                  <a:solidFill>
                    <a:srgbClr val="231F2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AG</a:t>
              </a:r>
              <a:endParaRPr sz="7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293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01" r:id="rId2"/>
    <p:sldLayoutId id="2147483717" r:id="rId3"/>
    <p:sldLayoutId id="2147483697" r:id="rId4"/>
    <p:sldLayoutId id="2147483663" r:id="rId5"/>
    <p:sldLayoutId id="2147483699" r:id="rId6"/>
    <p:sldLayoutId id="2147483702" r:id="rId7"/>
    <p:sldLayoutId id="2147483664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defTabSz="912663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166" indent="-228166" algn="l" defTabSz="912663" rtl="0" eaLnBrk="1" latinLnBrk="0" hangingPunct="1">
        <a:lnSpc>
          <a:spcPct val="150000"/>
        </a:lnSpc>
        <a:spcBef>
          <a:spcPts val="998"/>
        </a:spcBef>
        <a:buFont typeface="Arial" panose="020B0604020202020204" pitchFamily="34" charset="0"/>
        <a:buChar char="•"/>
        <a:defRPr sz="2795" kern="1200">
          <a:solidFill>
            <a:schemeClr val="tx1"/>
          </a:solidFill>
          <a:latin typeface="+mj-lt"/>
          <a:ea typeface="+mn-ea"/>
          <a:cs typeface="+mn-cs"/>
        </a:defRPr>
      </a:lvl1pPr>
      <a:lvl2pPr marL="684497" indent="-228166" algn="l" defTabSz="912663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Char char="•"/>
        <a:defRPr sz="2395" kern="1200">
          <a:solidFill>
            <a:schemeClr val="tx1"/>
          </a:solidFill>
          <a:latin typeface="+mj-lt"/>
          <a:ea typeface="+mn-ea"/>
          <a:cs typeface="+mn-cs"/>
        </a:defRPr>
      </a:lvl2pPr>
      <a:lvl3pPr marL="1140828" indent="-228166" algn="l" defTabSz="912663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Char char="•"/>
        <a:defRPr sz="1996" kern="1200">
          <a:solidFill>
            <a:schemeClr val="tx1"/>
          </a:solidFill>
          <a:latin typeface="+mj-lt"/>
          <a:ea typeface="+mn-ea"/>
          <a:cs typeface="+mn-cs"/>
        </a:defRPr>
      </a:lvl3pPr>
      <a:lvl4pPr marL="1597160" indent="-228166" algn="l" defTabSz="912663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j-lt"/>
          <a:ea typeface="+mn-ea"/>
          <a:cs typeface="+mn-cs"/>
        </a:defRPr>
      </a:lvl4pPr>
      <a:lvl5pPr marL="2053491" indent="-228166" algn="l" defTabSz="912663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j-lt"/>
          <a:ea typeface="+mn-ea"/>
          <a:cs typeface="+mn-cs"/>
        </a:defRPr>
      </a:lvl5pPr>
      <a:lvl6pPr marL="2509822" indent="-228166" algn="l" defTabSz="91266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966154" indent="-228166" algn="l" defTabSz="91266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422485" indent="-228166" algn="l" defTabSz="91266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878816" indent="-228166" algn="l" defTabSz="91266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663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56331" algn="l" defTabSz="912663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912663" algn="l" defTabSz="912663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68994" algn="l" defTabSz="912663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825325" algn="l" defTabSz="912663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81657" algn="l" defTabSz="912663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737988" algn="l" defTabSz="912663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94319" algn="l" defTabSz="912663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650651" algn="l" defTabSz="912663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gif"/><Relationship Id="rId7" Type="http://schemas.openxmlformats.org/officeDocument/2006/relationships/image" Target="../media/image29.png"/><Relationship Id="rId12" Type="http://schemas.openxmlformats.org/officeDocument/2006/relationships/image" Target="../media/image3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2E6D283-049E-4907-8846-C6B6ECEBD827}"/>
              </a:ext>
            </a:extLst>
          </p:cNvPr>
          <p:cNvSpPr txBox="1">
            <a:spLocks/>
          </p:cNvSpPr>
          <p:nvPr/>
        </p:nvSpPr>
        <p:spPr>
          <a:xfrm>
            <a:off x="1068137" y="2657926"/>
            <a:ext cx="10106526" cy="35086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94AB3D"/>
              </a:buClr>
              <a:buFont typeface="Arial" panose="020B0604020202020204" pitchFamily="34" charset="0"/>
              <a:buNone/>
              <a:defRPr sz="28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F37907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72C7F3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516FB3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5F7C43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4400" b="1" dirty="0"/>
              <a:t>Farming: Clean, lean, green</a:t>
            </a:r>
          </a:p>
          <a:p>
            <a:pPr algn="ctr">
              <a:lnSpc>
                <a:spcPct val="100000"/>
              </a:lnSpc>
            </a:pPr>
            <a:r>
              <a:rPr lang="en-US" sz="3600" b="1" dirty="0"/>
              <a:t>Session</a:t>
            </a:r>
            <a:r>
              <a:rPr lang="en-US" sz="3600" dirty="0"/>
              <a:t> 1: Improving hi-tech innovation in agriculture </a:t>
            </a:r>
          </a:p>
          <a:p>
            <a:pPr algn="ctr">
              <a:lnSpc>
                <a:spcPct val="100000"/>
              </a:lnSpc>
            </a:pPr>
            <a:r>
              <a:rPr lang="en-US" sz="5400" b="1" dirty="0"/>
              <a:t>Releasing the potential of data</a:t>
            </a:r>
          </a:p>
          <a:p>
            <a:pPr algn="ctr">
              <a:lnSpc>
                <a:spcPct val="100000"/>
              </a:lnSpc>
            </a:pPr>
            <a:r>
              <a:rPr lang="en-US" sz="2400" dirty="0"/>
              <a:t>11</a:t>
            </a:r>
            <a:r>
              <a:rPr lang="en-US" sz="2400" baseline="30000" dirty="0"/>
              <a:t>th</a:t>
            </a:r>
            <a:r>
              <a:rPr lang="en-US" sz="2400" dirty="0"/>
              <a:t> May, 2022</a:t>
            </a:r>
          </a:p>
          <a:p>
            <a:pPr algn="ctr">
              <a:lnSpc>
                <a:spcPct val="100000"/>
              </a:lnSpc>
            </a:pPr>
            <a:r>
              <a:rPr lang="en-US" sz="2400" dirty="0"/>
              <a:t>Julian Gairdner – CCO, Map of Ag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BFD7A-5C4C-48EF-8248-ADCC9FA2B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PURE FARMING – A DATA TECHNOLOGY SUITE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C713E2-DD8F-4D4D-9B59-43349E008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765" y="3317561"/>
            <a:ext cx="2346992" cy="2220128"/>
          </a:xfrm>
          <a:prstGeom prst="rect">
            <a:avLst/>
          </a:prstGeom>
        </p:spPr>
      </p:pic>
      <p:grpSp>
        <p:nvGrpSpPr>
          <p:cNvPr id="15" name="object 15">
            <a:extLst>
              <a:ext uri="{FF2B5EF4-FFF2-40B4-BE49-F238E27FC236}">
                <a16:creationId xmlns:a16="http://schemas.microsoft.com/office/drawing/2014/main" id="{81EC72D0-8EDB-4367-A5D2-C0462D8CE5B1}"/>
              </a:ext>
            </a:extLst>
          </p:cNvPr>
          <p:cNvGrpSpPr/>
          <p:nvPr/>
        </p:nvGrpSpPr>
        <p:grpSpPr>
          <a:xfrm>
            <a:off x="5501858" y="2045797"/>
            <a:ext cx="1908175" cy="1918970"/>
            <a:chOff x="7231529" y="1696497"/>
            <a:chExt cx="1908175" cy="1918970"/>
          </a:xfrm>
        </p:grpSpPr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1F084E3D-9EF8-4FE9-9125-2920DAAF71C7}"/>
                </a:ext>
              </a:extLst>
            </p:cNvPr>
            <p:cNvSpPr/>
            <p:nvPr/>
          </p:nvSpPr>
          <p:spPr>
            <a:xfrm>
              <a:off x="7433764" y="1899786"/>
              <a:ext cx="1503680" cy="1511935"/>
            </a:xfrm>
            <a:custGeom>
              <a:avLst/>
              <a:gdLst/>
              <a:ahLst/>
              <a:cxnLst/>
              <a:rect l="l" t="t" r="r" b="b"/>
              <a:pathLst>
                <a:path w="1503679" h="1511935">
                  <a:moveTo>
                    <a:pt x="751776" y="0"/>
                  </a:moveTo>
                  <a:lnTo>
                    <a:pt x="704232" y="1487"/>
                  </a:lnTo>
                  <a:lnTo>
                    <a:pt x="657473" y="5889"/>
                  </a:lnTo>
                  <a:lnTo>
                    <a:pt x="611589" y="13119"/>
                  </a:lnTo>
                  <a:lnTo>
                    <a:pt x="566667" y="23086"/>
                  </a:lnTo>
                  <a:lnTo>
                    <a:pt x="522795" y="35704"/>
                  </a:lnTo>
                  <a:lnTo>
                    <a:pt x="480061" y="50883"/>
                  </a:lnTo>
                  <a:lnTo>
                    <a:pt x="438553" y="68534"/>
                  </a:lnTo>
                  <a:lnTo>
                    <a:pt x="398359" y="88569"/>
                  </a:lnTo>
                  <a:lnTo>
                    <a:pt x="359568" y="110901"/>
                  </a:lnTo>
                  <a:lnTo>
                    <a:pt x="322267" y="135439"/>
                  </a:lnTo>
                  <a:lnTo>
                    <a:pt x="286545" y="162095"/>
                  </a:lnTo>
                  <a:lnTo>
                    <a:pt x="252489" y="190782"/>
                  </a:lnTo>
                  <a:lnTo>
                    <a:pt x="220187" y="221410"/>
                  </a:lnTo>
                  <a:lnTo>
                    <a:pt x="189729" y="253891"/>
                  </a:lnTo>
                  <a:lnTo>
                    <a:pt x="161200" y="288136"/>
                  </a:lnTo>
                  <a:lnTo>
                    <a:pt x="134691" y="324057"/>
                  </a:lnTo>
                  <a:lnTo>
                    <a:pt x="110288" y="361565"/>
                  </a:lnTo>
                  <a:lnTo>
                    <a:pt x="88081" y="400572"/>
                  </a:lnTo>
                  <a:lnTo>
                    <a:pt x="68156" y="440989"/>
                  </a:lnTo>
                  <a:lnTo>
                    <a:pt x="50602" y="482727"/>
                  </a:lnTo>
                  <a:lnTo>
                    <a:pt x="35507" y="525699"/>
                  </a:lnTo>
                  <a:lnTo>
                    <a:pt x="22959" y="569815"/>
                  </a:lnTo>
                  <a:lnTo>
                    <a:pt x="13046" y="614987"/>
                  </a:lnTo>
                  <a:lnTo>
                    <a:pt x="5857" y="661127"/>
                  </a:lnTo>
                  <a:lnTo>
                    <a:pt x="1479" y="708145"/>
                  </a:lnTo>
                  <a:lnTo>
                    <a:pt x="0" y="755954"/>
                  </a:lnTo>
                  <a:lnTo>
                    <a:pt x="1479" y="803762"/>
                  </a:lnTo>
                  <a:lnTo>
                    <a:pt x="5857" y="850779"/>
                  </a:lnTo>
                  <a:lnTo>
                    <a:pt x="13046" y="896918"/>
                  </a:lnTo>
                  <a:lnTo>
                    <a:pt x="22959" y="942089"/>
                  </a:lnTo>
                  <a:lnTo>
                    <a:pt x="35507" y="986205"/>
                  </a:lnTo>
                  <a:lnTo>
                    <a:pt x="50602" y="1029176"/>
                  </a:lnTo>
                  <a:lnTo>
                    <a:pt x="68156" y="1070914"/>
                  </a:lnTo>
                  <a:lnTo>
                    <a:pt x="88081" y="1111331"/>
                  </a:lnTo>
                  <a:lnTo>
                    <a:pt x="110288" y="1150338"/>
                  </a:lnTo>
                  <a:lnTo>
                    <a:pt x="134691" y="1187846"/>
                  </a:lnTo>
                  <a:lnTo>
                    <a:pt x="161200" y="1223768"/>
                  </a:lnTo>
                  <a:lnTo>
                    <a:pt x="189729" y="1258013"/>
                  </a:lnTo>
                  <a:lnTo>
                    <a:pt x="220187" y="1290494"/>
                  </a:lnTo>
                  <a:lnTo>
                    <a:pt x="252489" y="1321122"/>
                  </a:lnTo>
                  <a:lnTo>
                    <a:pt x="286545" y="1349809"/>
                  </a:lnTo>
                  <a:lnTo>
                    <a:pt x="322267" y="1376467"/>
                  </a:lnTo>
                  <a:lnTo>
                    <a:pt x="359568" y="1401005"/>
                  </a:lnTo>
                  <a:lnTo>
                    <a:pt x="398359" y="1423337"/>
                  </a:lnTo>
                  <a:lnTo>
                    <a:pt x="438553" y="1443373"/>
                  </a:lnTo>
                  <a:lnTo>
                    <a:pt x="480061" y="1461024"/>
                  </a:lnTo>
                  <a:lnTo>
                    <a:pt x="522795" y="1476204"/>
                  </a:lnTo>
                  <a:lnTo>
                    <a:pt x="566667" y="1488821"/>
                  </a:lnTo>
                  <a:lnTo>
                    <a:pt x="611589" y="1498789"/>
                  </a:lnTo>
                  <a:lnTo>
                    <a:pt x="657473" y="1506019"/>
                  </a:lnTo>
                  <a:lnTo>
                    <a:pt x="704232" y="1510422"/>
                  </a:lnTo>
                  <a:lnTo>
                    <a:pt x="751776" y="1511909"/>
                  </a:lnTo>
                  <a:lnTo>
                    <a:pt x="799320" y="1510422"/>
                  </a:lnTo>
                  <a:lnTo>
                    <a:pt x="846079" y="1506019"/>
                  </a:lnTo>
                  <a:lnTo>
                    <a:pt x="891963" y="1498789"/>
                  </a:lnTo>
                  <a:lnTo>
                    <a:pt x="936885" y="1488821"/>
                  </a:lnTo>
                  <a:lnTo>
                    <a:pt x="980757" y="1476204"/>
                  </a:lnTo>
                  <a:lnTo>
                    <a:pt x="1023491" y="1461024"/>
                  </a:lnTo>
                  <a:lnTo>
                    <a:pt x="1064999" y="1443373"/>
                  </a:lnTo>
                  <a:lnTo>
                    <a:pt x="1105193" y="1423337"/>
                  </a:lnTo>
                  <a:lnTo>
                    <a:pt x="1143984" y="1401005"/>
                  </a:lnTo>
                  <a:lnTo>
                    <a:pt x="1181285" y="1376467"/>
                  </a:lnTo>
                  <a:lnTo>
                    <a:pt x="1217007" y="1349809"/>
                  </a:lnTo>
                  <a:lnTo>
                    <a:pt x="1251063" y="1321122"/>
                  </a:lnTo>
                  <a:lnTo>
                    <a:pt x="1283365" y="1290494"/>
                  </a:lnTo>
                  <a:lnTo>
                    <a:pt x="1313823" y="1258013"/>
                  </a:lnTo>
                  <a:lnTo>
                    <a:pt x="1342352" y="1223768"/>
                  </a:lnTo>
                  <a:lnTo>
                    <a:pt x="1368861" y="1187846"/>
                  </a:lnTo>
                  <a:lnTo>
                    <a:pt x="1393264" y="1150338"/>
                  </a:lnTo>
                  <a:lnTo>
                    <a:pt x="1415471" y="1111331"/>
                  </a:lnTo>
                  <a:lnTo>
                    <a:pt x="1435396" y="1070914"/>
                  </a:lnTo>
                  <a:lnTo>
                    <a:pt x="1452950" y="1029176"/>
                  </a:lnTo>
                  <a:lnTo>
                    <a:pt x="1468045" y="986205"/>
                  </a:lnTo>
                  <a:lnTo>
                    <a:pt x="1480593" y="942089"/>
                  </a:lnTo>
                  <a:lnTo>
                    <a:pt x="1490506" y="896918"/>
                  </a:lnTo>
                  <a:lnTo>
                    <a:pt x="1497695" y="850779"/>
                  </a:lnTo>
                  <a:lnTo>
                    <a:pt x="1502073" y="803762"/>
                  </a:lnTo>
                  <a:lnTo>
                    <a:pt x="1503553" y="755954"/>
                  </a:lnTo>
                  <a:lnTo>
                    <a:pt x="1502073" y="708145"/>
                  </a:lnTo>
                  <a:lnTo>
                    <a:pt x="1497695" y="661127"/>
                  </a:lnTo>
                  <a:lnTo>
                    <a:pt x="1490506" y="614987"/>
                  </a:lnTo>
                  <a:lnTo>
                    <a:pt x="1480593" y="569815"/>
                  </a:lnTo>
                  <a:lnTo>
                    <a:pt x="1468045" y="525699"/>
                  </a:lnTo>
                  <a:lnTo>
                    <a:pt x="1452950" y="482727"/>
                  </a:lnTo>
                  <a:lnTo>
                    <a:pt x="1435396" y="440989"/>
                  </a:lnTo>
                  <a:lnTo>
                    <a:pt x="1415471" y="400572"/>
                  </a:lnTo>
                  <a:lnTo>
                    <a:pt x="1393264" y="361565"/>
                  </a:lnTo>
                  <a:lnTo>
                    <a:pt x="1368861" y="324057"/>
                  </a:lnTo>
                  <a:lnTo>
                    <a:pt x="1342352" y="288136"/>
                  </a:lnTo>
                  <a:lnTo>
                    <a:pt x="1313823" y="253891"/>
                  </a:lnTo>
                  <a:lnTo>
                    <a:pt x="1283365" y="221410"/>
                  </a:lnTo>
                  <a:lnTo>
                    <a:pt x="1251063" y="190782"/>
                  </a:lnTo>
                  <a:lnTo>
                    <a:pt x="1217007" y="162095"/>
                  </a:lnTo>
                  <a:lnTo>
                    <a:pt x="1181285" y="135439"/>
                  </a:lnTo>
                  <a:lnTo>
                    <a:pt x="1143984" y="110901"/>
                  </a:lnTo>
                  <a:lnTo>
                    <a:pt x="1105193" y="88569"/>
                  </a:lnTo>
                  <a:lnTo>
                    <a:pt x="1064999" y="68534"/>
                  </a:lnTo>
                  <a:lnTo>
                    <a:pt x="1023491" y="50883"/>
                  </a:lnTo>
                  <a:lnTo>
                    <a:pt x="980757" y="35704"/>
                  </a:lnTo>
                  <a:lnTo>
                    <a:pt x="936885" y="23086"/>
                  </a:lnTo>
                  <a:lnTo>
                    <a:pt x="891963" y="13119"/>
                  </a:lnTo>
                  <a:lnTo>
                    <a:pt x="846079" y="5889"/>
                  </a:lnTo>
                  <a:lnTo>
                    <a:pt x="799320" y="1487"/>
                  </a:lnTo>
                  <a:lnTo>
                    <a:pt x="751776" y="0"/>
                  </a:lnTo>
                  <a:close/>
                </a:path>
              </a:pathLst>
            </a:custGeom>
            <a:solidFill>
              <a:srgbClr val="6ECF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1133D9F8-492F-4D79-943E-4BC99003369B}"/>
                </a:ext>
              </a:extLst>
            </p:cNvPr>
            <p:cNvSpPr/>
            <p:nvPr/>
          </p:nvSpPr>
          <p:spPr>
            <a:xfrm>
              <a:off x="7245817" y="1710785"/>
              <a:ext cx="1879600" cy="1890395"/>
            </a:xfrm>
            <a:custGeom>
              <a:avLst/>
              <a:gdLst/>
              <a:ahLst/>
              <a:cxnLst/>
              <a:rect l="l" t="t" r="r" b="b"/>
              <a:pathLst>
                <a:path w="1879600" h="1890395">
                  <a:moveTo>
                    <a:pt x="939723" y="1889899"/>
                  </a:moveTo>
                  <a:lnTo>
                    <a:pt x="988082" y="1888670"/>
                  </a:lnTo>
                  <a:lnTo>
                    <a:pt x="1035805" y="1885021"/>
                  </a:lnTo>
                  <a:lnTo>
                    <a:pt x="1082835" y="1879011"/>
                  </a:lnTo>
                  <a:lnTo>
                    <a:pt x="1129111" y="1870701"/>
                  </a:lnTo>
                  <a:lnTo>
                    <a:pt x="1174576" y="1860150"/>
                  </a:lnTo>
                  <a:lnTo>
                    <a:pt x="1219170" y="1847417"/>
                  </a:lnTo>
                  <a:lnTo>
                    <a:pt x="1262833" y="1832561"/>
                  </a:lnTo>
                  <a:lnTo>
                    <a:pt x="1305508" y="1815641"/>
                  </a:lnTo>
                  <a:lnTo>
                    <a:pt x="1347134" y="1796718"/>
                  </a:lnTo>
                  <a:lnTo>
                    <a:pt x="1387653" y="1775850"/>
                  </a:lnTo>
                  <a:lnTo>
                    <a:pt x="1427006" y="1753097"/>
                  </a:lnTo>
                  <a:lnTo>
                    <a:pt x="1465133" y="1728519"/>
                  </a:lnTo>
                  <a:lnTo>
                    <a:pt x="1501976" y="1702173"/>
                  </a:lnTo>
                  <a:lnTo>
                    <a:pt x="1537476" y="1674121"/>
                  </a:lnTo>
                  <a:lnTo>
                    <a:pt x="1571574" y="1644421"/>
                  </a:lnTo>
                  <a:lnTo>
                    <a:pt x="1604210" y="1613133"/>
                  </a:lnTo>
                  <a:lnTo>
                    <a:pt x="1635325" y="1580316"/>
                  </a:lnTo>
                  <a:lnTo>
                    <a:pt x="1664861" y="1546029"/>
                  </a:lnTo>
                  <a:lnTo>
                    <a:pt x="1692758" y="1510332"/>
                  </a:lnTo>
                  <a:lnTo>
                    <a:pt x="1718958" y="1473284"/>
                  </a:lnTo>
                  <a:lnTo>
                    <a:pt x="1743401" y="1434945"/>
                  </a:lnTo>
                  <a:lnTo>
                    <a:pt x="1766028" y="1395373"/>
                  </a:lnTo>
                  <a:lnTo>
                    <a:pt x="1786781" y="1354629"/>
                  </a:lnTo>
                  <a:lnTo>
                    <a:pt x="1805599" y="1312772"/>
                  </a:lnTo>
                  <a:lnTo>
                    <a:pt x="1822425" y="1269860"/>
                  </a:lnTo>
                  <a:lnTo>
                    <a:pt x="1837199" y="1225954"/>
                  </a:lnTo>
                  <a:lnTo>
                    <a:pt x="1849862" y="1181113"/>
                  </a:lnTo>
                  <a:lnTo>
                    <a:pt x="1860355" y="1135396"/>
                  </a:lnTo>
                  <a:lnTo>
                    <a:pt x="1868619" y="1088862"/>
                  </a:lnTo>
                  <a:lnTo>
                    <a:pt x="1874595" y="1041571"/>
                  </a:lnTo>
                  <a:lnTo>
                    <a:pt x="1878224" y="993583"/>
                  </a:lnTo>
                  <a:lnTo>
                    <a:pt x="1879447" y="944956"/>
                  </a:lnTo>
                  <a:lnTo>
                    <a:pt x="1878224" y="896329"/>
                  </a:lnTo>
                  <a:lnTo>
                    <a:pt x="1874595" y="848340"/>
                  </a:lnTo>
                  <a:lnTo>
                    <a:pt x="1868619" y="801049"/>
                  </a:lnTo>
                  <a:lnTo>
                    <a:pt x="1860355" y="754515"/>
                  </a:lnTo>
                  <a:lnTo>
                    <a:pt x="1849862" y="708798"/>
                  </a:lnTo>
                  <a:lnTo>
                    <a:pt x="1837199" y="663956"/>
                  </a:lnTo>
                  <a:lnTo>
                    <a:pt x="1822425" y="620050"/>
                  </a:lnTo>
                  <a:lnTo>
                    <a:pt x="1805599" y="577138"/>
                  </a:lnTo>
                  <a:lnTo>
                    <a:pt x="1786781" y="535280"/>
                  </a:lnTo>
                  <a:lnTo>
                    <a:pt x="1766028" y="494535"/>
                  </a:lnTo>
                  <a:lnTo>
                    <a:pt x="1743401" y="454963"/>
                  </a:lnTo>
                  <a:lnTo>
                    <a:pt x="1718958" y="416623"/>
                  </a:lnTo>
                  <a:lnTo>
                    <a:pt x="1692758" y="379575"/>
                  </a:lnTo>
                  <a:lnTo>
                    <a:pt x="1664861" y="343877"/>
                  </a:lnTo>
                  <a:lnTo>
                    <a:pt x="1635325" y="309590"/>
                  </a:lnTo>
                  <a:lnTo>
                    <a:pt x="1604210" y="276772"/>
                  </a:lnTo>
                  <a:lnTo>
                    <a:pt x="1571574" y="245483"/>
                  </a:lnTo>
                  <a:lnTo>
                    <a:pt x="1537476" y="215783"/>
                  </a:lnTo>
                  <a:lnTo>
                    <a:pt x="1501976" y="187730"/>
                  </a:lnTo>
                  <a:lnTo>
                    <a:pt x="1465133" y="161384"/>
                  </a:lnTo>
                  <a:lnTo>
                    <a:pt x="1427006" y="136805"/>
                  </a:lnTo>
                  <a:lnTo>
                    <a:pt x="1387653" y="114051"/>
                  </a:lnTo>
                  <a:lnTo>
                    <a:pt x="1347134" y="93183"/>
                  </a:lnTo>
                  <a:lnTo>
                    <a:pt x="1305508" y="74259"/>
                  </a:lnTo>
                  <a:lnTo>
                    <a:pt x="1262833" y="57340"/>
                  </a:lnTo>
                  <a:lnTo>
                    <a:pt x="1219170" y="42483"/>
                  </a:lnTo>
                  <a:lnTo>
                    <a:pt x="1174576" y="29749"/>
                  </a:lnTo>
                  <a:lnTo>
                    <a:pt x="1129111" y="19198"/>
                  </a:lnTo>
                  <a:lnTo>
                    <a:pt x="1082835" y="10888"/>
                  </a:lnTo>
                  <a:lnTo>
                    <a:pt x="1035805" y="4878"/>
                  </a:lnTo>
                  <a:lnTo>
                    <a:pt x="988082" y="1229"/>
                  </a:lnTo>
                  <a:lnTo>
                    <a:pt x="939723" y="0"/>
                  </a:lnTo>
                  <a:lnTo>
                    <a:pt x="891365" y="1229"/>
                  </a:lnTo>
                  <a:lnTo>
                    <a:pt x="843641" y="4878"/>
                  </a:lnTo>
                  <a:lnTo>
                    <a:pt x="796612" y="10888"/>
                  </a:lnTo>
                  <a:lnTo>
                    <a:pt x="750335" y="19198"/>
                  </a:lnTo>
                  <a:lnTo>
                    <a:pt x="704871" y="29749"/>
                  </a:lnTo>
                  <a:lnTo>
                    <a:pt x="660277" y="42483"/>
                  </a:lnTo>
                  <a:lnTo>
                    <a:pt x="616614" y="57340"/>
                  </a:lnTo>
                  <a:lnTo>
                    <a:pt x="573939" y="74259"/>
                  </a:lnTo>
                  <a:lnTo>
                    <a:pt x="532313" y="93183"/>
                  </a:lnTo>
                  <a:lnTo>
                    <a:pt x="491794" y="114051"/>
                  </a:lnTo>
                  <a:lnTo>
                    <a:pt x="452441" y="136805"/>
                  </a:lnTo>
                  <a:lnTo>
                    <a:pt x="414313" y="161384"/>
                  </a:lnTo>
                  <a:lnTo>
                    <a:pt x="377470" y="187730"/>
                  </a:lnTo>
                  <a:lnTo>
                    <a:pt x="341970" y="215783"/>
                  </a:lnTo>
                  <a:lnTo>
                    <a:pt x="307873" y="245483"/>
                  </a:lnTo>
                  <a:lnTo>
                    <a:pt x="275237" y="276772"/>
                  </a:lnTo>
                  <a:lnTo>
                    <a:pt x="244122" y="309590"/>
                  </a:lnTo>
                  <a:lnTo>
                    <a:pt x="214586" y="343877"/>
                  </a:lnTo>
                  <a:lnTo>
                    <a:pt x="186688" y="379575"/>
                  </a:lnTo>
                  <a:lnTo>
                    <a:pt x="160489" y="416623"/>
                  </a:lnTo>
                  <a:lnTo>
                    <a:pt x="136046" y="454963"/>
                  </a:lnTo>
                  <a:lnTo>
                    <a:pt x="113418" y="494535"/>
                  </a:lnTo>
                  <a:lnTo>
                    <a:pt x="92666" y="535280"/>
                  </a:lnTo>
                  <a:lnTo>
                    <a:pt x="73847" y="577138"/>
                  </a:lnTo>
                  <a:lnTo>
                    <a:pt x="57021" y="620050"/>
                  </a:lnTo>
                  <a:lnTo>
                    <a:pt x="42247" y="663956"/>
                  </a:lnTo>
                  <a:lnTo>
                    <a:pt x="29584" y="708798"/>
                  </a:lnTo>
                  <a:lnTo>
                    <a:pt x="19091" y="754515"/>
                  </a:lnTo>
                  <a:lnTo>
                    <a:pt x="10827" y="801049"/>
                  </a:lnTo>
                  <a:lnTo>
                    <a:pt x="4851" y="848340"/>
                  </a:lnTo>
                  <a:lnTo>
                    <a:pt x="1222" y="896329"/>
                  </a:lnTo>
                  <a:lnTo>
                    <a:pt x="0" y="944956"/>
                  </a:lnTo>
                  <a:lnTo>
                    <a:pt x="1222" y="993583"/>
                  </a:lnTo>
                  <a:lnTo>
                    <a:pt x="4851" y="1041571"/>
                  </a:lnTo>
                  <a:lnTo>
                    <a:pt x="10827" y="1088862"/>
                  </a:lnTo>
                  <a:lnTo>
                    <a:pt x="19091" y="1135396"/>
                  </a:lnTo>
                  <a:lnTo>
                    <a:pt x="29584" y="1181113"/>
                  </a:lnTo>
                  <a:lnTo>
                    <a:pt x="42247" y="1225954"/>
                  </a:lnTo>
                  <a:lnTo>
                    <a:pt x="57021" y="1269860"/>
                  </a:lnTo>
                  <a:lnTo>
                    <a:pt x="73847" y="1312772"/>
                  </a:lnTo>
                  <a:lnTo>
                    <a:pt x="92666" y="1354629"/>
                  </a:lnTo>
                  <a:lnTo>
                    <a:pt x="113418" y="1395373"/>
                  </a:lnTo>
                  <a:lnTo>
                    <a:pt x="136046" y="1434945"/>
                  </a:lnTo>
                  <a:lnTo>
                    <a:pt x="160489" y="1473284"/>
                  </a:lnTo>
                  <a:lnTo>
                    <a:pt x="186688" y="1510332"/>
                  </a:lnTo>
                  <a:lnTo>
                    <a:pt x="214586" y="1546029"/>
                  </a:lnTo>
                  <a:lnTo>
                    <a:pt x="244122" y="1580316"/>
                  </a:lnTo>
                  <a:lnTo>
                    <a:pt x="275237" y="1613133"/>
                  </a:lnTo>
                  <a:lnTo>
                    <a:pt x="307873" y="1644421"/>
                  </a:lnTo>
                  <a:lnTo>
                    <a:pt x="341970" y="1674121"/>
                  </a:lnTo>
                  <a:lnTo>
                    <a:pt x="377470" y="1702173"/>
                  </a:lnTo>
                  <a:lnTo>
                    <a:pt x="414313" y="1728519"/>
                  </a:lnTo>
                  <a:lnTo>
                    <a:pt x="452441" y="1753097"/>
                  </a:lnTo>
                  <a:lnTo>
                    <a:pt x="491794" y="1775850"/>
                  </a:lnTo>
                  <a:lnTo>
                    <a:pt x="532313" y="1796718"/>
                  </a:lnTo>
                  <a:lnTo>
                    <a:pt x="573939" y="1815641"/>
                  </a:lnTo>
                  <a:lnTo>
                    <a:pt x="616614" y="1832561"/>
                  </a:lnTo>
                  <a:lnTo>
                    <a:pt x="660277" y="1847417"/>
                  </a:lnTo>
                  <a:lnTo>
                    <a:pt x="704871" y="1860150"/>
                  </a:lnTo>
                  <a:lnTo>
                    <a:pt x="750335" y="1870701"/>
                  </a:lnTo>
                  <a:lnTo>
                    <a:pt x="796612" y="1879011"/>
                  </a:lnTo>
                  <a:lnTo>
                    <a:pt x="843641" y="1885021"/>
                  </a:lnTo>
                  <a:lnTo>
                    <a:pt x="891365" y="1888670"/>
                  </a:lnTo>
                  <a:lnTo>
                    <a:pt x="939723" y="1889899"/>
                  </a:lnTo>
                  <a:close/>
                </a:path>
              </a:pathLst>
            </a:custGeom>
            <a:ln w="28575">
              <a:solidFill>
                <a:srgbClr val="6ECF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27">
            <a:extLst>
              <a:ext uri="{FF2B5EF4-FFF2-40B4-BE49-F238E27FC236}">
                <a16:creationId xmlns:a16="http://schemas.microsoft.com/office/drawing/2014/main" id="{17B72D2E-5DDB-4C83-9890-07553BBAA488}"/>
              </a:ext>
            </a:extLst>
          </p:cNvPr>
          <p:cNvSpPr txBox="1"/>
          <p:nvPr/>
        </p:nvSpPr>
        <p:spPr>
          <a:xfrm>
            <a:off x="5941215" y="2776622"/>
            <a:ext cx="10337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 marR="5080" indent="-22860" algn="ctr">
              <a:lnSpc>
                <a:spcPct val="100000"/>
              </a:lnSpc>
              <a:spcBef>
                <a:spcPts val="100"/>
              </a:spcBef>
            </a:pPr>
            <a:r>
              <a:rPr sz="1500" b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INDU</a:t>
            </a:r>
            <a:r>
              <a:rPr sz="1500" b="0" spc="-25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  <a:r>
              <a:rPr sz="1500" b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sz="1500" b="0" spc="-4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sz="1500" b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  </a:t>
            </a:r>
            <a:r>
              <a:rPr sz="1500" b="0" spc="-5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BENEFITS</a:t>
            </a:r>
            <a:endParaRPr sz="15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E31612-BA9E-4BA2-8A92-FBDEC57F3004}"/>
              </a:ext>
            </a:extLst>
          </p:cNvPr>
          <p:cNvSpPr txBox="1"/>
          <p:nvPr/>
        </p:nvSpPr>
        <p:spPr>
          <a:xfrm>
            <a:off x="87717" y="3135470"/>
            <a:ext cx="45379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CONVENIENCE</a:t>
            </a:r>
            <a:br>
              <a:rPr lang="en-US" sz="1200" dirty="0"/>
            </a:br>
            <a:r>
              <a:rPr lang="en-US" sz="1200" dirty="0"/>
              <a:t>I can bring all my data into one place where I can permission access to trusted third parties</a:t>
            </a:r>
            <a:br>
              <a:rPr lang="en-US" sz="1200" dirty="0"/>
            </a:b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CONTROL</a:t>
            </a:r>
            <a:br>
              <a:rPr lang="en-US" sz="1200" dirty="0"/>
            </a:br>
            <a:r>
              <a:rPr lang="en-US" sz="1200" dirty="0"/>
              <a:t>I can control where my data goes and under what conditions</a:t>
            </a:r>
            <a:br>
              <a:rPr lang="en-US" sz="1200" dirty="0"/>
            </a:b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ACTION</a:t>
            </a:r>
            <a:br>
              <a:rPr lang="en-US" sz="1200" dirty="0"/>
            </a:br>
            <a:r>
              <a:rPr lang="en-US" sz="1200" dirty="0"/>
              <a:t>I can receive insights from my data or have it help me with  meeting compliance, assurance and  sustainability targets or requirements</a:t>
            </a:r>
            <a:endParaRPr lang="en-GB" sz="1200" dirty="0"/>
          </a:p>
        </p:txBody>
      </p:sp>
      <p:pic>
        <p:nvPicPr>
          <p:cNvPr id="20" name="object 22">
            <a:extLst>
              <a:ext uri="{FF2B5EF4-FFF2-40B4-BE49-F238E27FC236}">
                <a16:creationId xmlns:a16="http://schemas.microsoft.com/office/drawing/2014/main" id="{E99FEC09-898D-4E9F-AB78-7F06CFF3094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18794" y="1971052"/>
            <a:ext cx="308927" cy="308927"/>
          </a:xfrm>
          <a:prstGeom prst="rect">
            <a:avLst/>
          </a:prstGeom>
        </p:spPr>
      </p:pic>
      <p:pic>
        <p:nvPicPr>
          <p:cNvPr id="21" name="object 24">
            <a:extLst>
              <a:ext uri="{FF2B5EF4-FFF2-40B4-BE49-F238E27FC236}">
                <a16:creationId xmlns:a16="http://schemas.microsoft.com/office/drawing/2014/main" id="{48B66F99-1F9A-4976-9253-1C4C48E7479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20632" y="2886128"/>
            <a:ext cx="308923" cy="308927"/>
          </a:xfrm>
          <a:prstGeom prst="rect">
            <a:avLst/>
          </a:prstGeom>
        </p:spPr>
      </p:pic>
      <p:pic>
        <p:nvPicPr>
          <p:cNvPr id="22" name="object 22">
            <a:extLst>
              <a:ext uri="{FF2B5EF4-FFF2-40B4-BE49-F238E27FC236}">
                <a16:creationId xmlns:a16="http://schemas.microsoft.com/office/drawing/2014/main" id="{D77AB7A3-992F-4E96-86E1-0A282A3271C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05684" y="2318643"/>
            <a:ext cx="308927" cy="30892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79C3FD2-02A3-496B-84D8-12645D19FBCC}"/>
              </a:ext>
            </a:extLst>
          </p:cNvPr>
          <p:cNvSpPr txBox="1"/>
          <p:nvPr/>
        </p:nvSpPr>
        <p:spPr>
          <a:xfrm>
            <a:off x="7429229" y="1781741"/>
            <a:ext cx="47791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REAL TIME</a:t>
            </a:r>
            <a:br>
              <a:rPr lang="en-US" sz="1200" dirty="0"/>
            </a:br>
            <a:r>
              <a:rPr lang="en-US" sz="1200" dirty="0"/>
              <a:t>Convenient, permissioned, organised access to hard-to-reach farm data insights to build customer trust</a:t>
            </a:r>
            <a:br>
              <a:rPr lang="en-US" sz="1200" dirty="0"/>
            </a:b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RISK &amp; COST REDUCTION</a:t>
            </a:r>
            <a:br>
              <a:rPr lang="en-US" sz="1200" dirty="0"/>
            </a:br>
            <a:r>
              <a:rPr lang="en-US" sz="1200" dirty="0"/>
              <a:t>Insights that allow risks to be mitigated and efficiencies to be realised</a:t>
            </a:r>
            <a:br>
              <a:rPr lang="en-US" sz="1200" dirty="0"/>
            </a:b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CHANGE</a:t>
            </a:r>
            <a:br>
              <a:rPr lang="en-US" sz="1200" dirty="0"/>
            </a:br>
            <a:r>
              <a:rPr lang="en-US" sz="1200" dirty="0"/>
              <a:t>Using data science to demonstrate cause and effect and partnering with suppliers to make improvement such as working towards net zero </a:t>
            </a:r>
            <a:endParaRPr lang="en-GB" sz="1200" dirty="0"/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82DFC8F0-4A33-4FCD-98FF-0D18D1A57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56" y="2019796"/>
            <a:ext cx="1840463" cy="75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94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BFD7A-5C4C-48EF-8248-ADCC9FA2B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PURE FARMING – A DATA TECHNOLOGY SUITE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82DFC8F0-4A33-4FCD-98FF-0D18D1A57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56" y="2019796"/>
            <a:ext cx="1840463" cy="75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C8DEEA0-FD04-4FEC-BF06-E03ADF5238FE}"/>
              </a:ext>
            </a:extLst>
          </p:cNvPr>
          <p:cNvSpPr/>
          <p:nvPr/>
        </p:nvSpPr>
        <p:spPr>
          <a:xfrm>
            <a:off x="5544319" y="1300185"/>
            <a:ext cx="4664828" cy="1216135"/>
          </a:xfrm>
          <a:prstGeom prst="roundRect">
            <a:avLst/>
          </a:prstGeom>
          <a:gradFill flip="none" rotWithShape="1">
            <a:gsLst>
              <a:gs pos="0">
                <a:srgbClr val="EA5C14">
                  <a:shade val="30000"/>
                  <a:satMod val="115000"/>
                </a:srgbClr>
              </a:gs>
              <a:gs pos="50000">
                <a:srgbClr val="EA5C14">
                  <a:shade val="67500"/>
                  <a:satMod val="115000"/>
                </a:srgbClr>
              </a:gs>
              <a:gs pos="100000">
                <a:srgbClr val="EA5C1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>
              <a:rot lat="0" lon="1800000" rev="0"/>
            </a:camera>
            <a:lightRig rig="threePt" dir="t"/>
          </a:scene3d>
          <a:sp3d>
            <a:bevelT/>
            <a:bevelB w="0" h="355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/>
              <a:t>Software</a:t>
            </a:r>
          </a:p>
          <a:p>
            <a:pPr algn="ctr"/>
            <a:r>
              <a:rPr lang="en-GB" sz="1600"/>
              <a:t>White-label analysis tools </a:t>
            </a:r>
            <a:r>
              <a:rPr lang="en-GB" sz="1600" i="1"/>
              <a:t>FarmMetrics</a:t>
            </a:r>
            <a:r>
              <a:rPr lang="en-GB" sz="1600"/>
              <a:t> and </a:t>
            </a:r>
            <a:r>
              <a:rPr lang="en-GB" sz="1600" i="1"/>
              <a:t>MiFarm</a:t>
            </a:r>
            <a:r>
              <a:rPr lang="en-GB" sz="1600"/>
              <a:t> to visualise and interpret data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45750EF-CAEB-481F-9684-3ABC6FC5DD71}"/>
              </a:ext>
            </a:extLst>
          </p:cNvPr>
          <p:cNvSpPr/>
          <p:nvPr/>
        </p:nvSpPr>
        <p:spPr>
          <a:xfrm>
            <a:off x="4119146" y="2440230"/>
            <a:ext cx="4664828" cy="1216135"/>
          </a:xfrm>
          <a:prstGeom prst="roundRect">
            <a:avLst/>
          </a:prstGeom>
          <a:gradFill flip="none" rotWithShape="1">
            <a:gsLst>
              <a:gs pos="0">
                <a:srgbClr val="769722">
                  <a:shade val="30000"/>
                  <a:satMod val="115000"/>
                </a:srgbClr>
              </a:gs>
              <a:gs pos="50000">
                <a:srgbClr val="769722">
                  <a:shade val="67500"/>
                  <a:satMod val="115000"/>
                </a:srgbClr>
              </a:gs>
              <a:gs pos="100000">
                <a:srgbClr val="769722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>
              <a:rot lat="0" lon="1800000" rev="0"/>
            </a:camera>
            <a:lightRig rig="threePt" dir="t"/>
          </a:scene3d>
          <a:sp3d>
            <a:bevelT/>
            <a:bevelB w="0" h="355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Software Components</a:t>
            </a:r>
          </a:p>
          <a:p>
            <a:pPr algn="ctr"/>
            <a:r>
              <a:rPr lang="en-GB" sz="1600" dirty="0"/>
              <a:t>Pre-built for innovative applications using data from the integration pipeline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6E27145-93F3-4034-88D7-6E4F56D2DEC8}"/>
              </a:ext>
            </a:extLst>
          </p:cNvPr>
          <p:cNvSpPr/>
          <p:nvPr/>
        </p:nvSpPr>
        <p:spPr>
          <a:xfrm>
            <a:off x="2718961" y="3587411"/>
            <a:ext cx="4664828" cy="1216135"/>
          </a:xfrm>
          <a:prstGeom prst="roundRect">
            <a:avLst/>
          </a:prstGeom>
          <a:gradFill flip="none" rotWithShape="1">
            <a:gsLst>
              <a:gs pos="0">
                <a:srgbClr val="465F9C">
                  <a:shade val="30000"/>
                  <a:satMod val="115000"/>
                </a:srgbClr>
              </a:gs>
              <a:gs pos="50000">
                <a:srgbClr val="465F9C">
                  <a:shade val="67500"/>
                  <a:satMod val="115000"/>
                </a:srgbClr>
              </a:gs>
              <a:gs pos="100000">
                <a:srgbClr val="465F9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>
              <a:rot lat="0" lon="1800000" rev="0"/>
            </a:camera>
            <a:lightRig rig="threePt" dir="t"/>
          </a:scene3d>
          <a:sp3d>
            <a:bevelT/>
            <a:bevelB w="0" h="355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/>
              <a:t>Models &amp; Logic</a:t>
            </a:r>
          </a:p>
          <a:p>
            <a:pPr algn="ctr"/>
            <a:r>
              <a:rPr lang="en-GB" sz="1600"/>
              <a:t>Derived outputs and metrics from data permissioned via the integration pipeline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1C7E7FE-972C-468B-9885-F9C53D3E12A7}"/>
              </a:ext>
            </a:extLst>
          </p:cNvPr>
          <p:cNvSpPr/>
          <p:nvPr/>
        </p:nvSpPr>
        <p:spPr>
          <a:xfrm>
            <a:off x="1277249" y="4752638"/>
            <a:ext cx="4664828" cy="1216135"/>
          </a:xfrm>
          <a:prstGeom prst="roundRect">
            <a:avLst/>
          </a:prstGeom>
          <a:gradFill flip="none" rotWithShape="1">
            <a:gsLst>
              <a:gs pos="0">
                <a:srgbClr val="65BDEF">
                  <a:shade val="30000"/>
                  <a:satMod val="115000"/>
                </a:srgbClr>
              </a:gs>
              <a:gs pos="50000">
                <a:srgbClr val="65BDEF">
                  <a:shade val="67500"/>
                  <a:satMod val="115000"/>
                </a:srgbClr>
              </a:gs>
              <a:gs pos="100000">
                <a:srgbClr val="65BDE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>
              <a:rot lat="0" lon="1800000" rev="0"/>
            </a:camera>
            <a:lightRig rig="threePt" dir="t"/>
          </a:scene3d>
          <a:sp3d>
            <a:bevelT/>
            <a:bevelB w="0" h="355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/>
              <a:t>Data Integration</a:t>
            </a:r>
          </a:p>
          <a:p>
            <a:pPr algn="ctr"/>
            <a:r>
              <a:rPr lang="en-GB" sz="1600"/>
              <a:t>Ingest  Cleanse  Permission  Provision  Deliver</a:t>
            </a:r>
          </a:p>
        </p:txBody>
      </p:sp>
    </p:spTree>
    <p:extLst>
      <p:ext uri="{BB962C8B-B14F-4D97-AF65-F5344CB8AC3E}">
        <p14:creationId xmlns:p14="http://schemas.microsoft.com/office/powerpoint/2010/main" val="118110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01E717FA-C9A1-4956-BCFA-54773268A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803" y="2310219"/>
            <a:ext cx="10940226" cy="38202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A82E47D-5E6C-4594-B05D-DD912D9BE28B}"/>
              </a:ext>
            </a:extLst>
          </p:cNvPr>
          <p:cNvSpPr/>
          <p:nvPr/>
        </p:nvSpPr>
        <p:spPr>
          <a:xfrm>
            <a:off x="10636467" y="2621737"/>
            <a:ext cx="860548" cy="2194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FBFD7A-5C4C-48EF-8248-ADCC9FA2B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PURE FARMING – A DATA TECHNOLOGY SUITE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82DFC8F0-4A33-4FCD-98FF-0D18D1A57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56" y="2019796"/>
            <a:ext cx="1840463" cy="75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1C7E7FE-972C-468B-9885-F9C53D3E12A7}"/>
              </a:ext>
            </a:extLst>
          </p:cNvPr>
          <p:cNvSpPr/>
          <p:nvPr/>
        </p:nvSpPr>
        <p:spPr>
          <a:xfrm>
            <a:off x="7286163" y="991914"/>
            <a:ext cx="4664828" cy="1216135"/>
          </a:xfrm>
          <a:prstGeom prst="roundRect">
            <a:avLst/>
          </a:prstGeom>
          <a:gradFill flip="none" rotWithShape="1">
            <a:gsLst>
              <a:gs pos="0">
                <a:srgbClr val="65BDEF">
                  <a:shade val="30000"/>
                  <a:satMod val="115000"/>
                </a:srgbClr>
              </a:gs>
              <a:gs pos="50000">
                <a:srgbClr val="65BDEF">
                  <a:shade val="67500"/>
                  <a:satMod val="115000"/>
                </a:srgbClr>
              </a:gs>
              <a:gs pos="100000">
                <a:srgbClr val="65BDE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>
              <a:rot lat="0" lon="1800000" rev="0"/>
            </a:camera>
            <a:lightRig rig="threePt" dir="t"/>
          </a:scene3d>
          <a:sp3d>
            <a:bevelT/>
            <a:bevelB w="0" h="355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Data Integration</a:t>
            </a:r>
          </a:p>
          <a:p>
            <a:pPr algn="ctr"/>
            <a:r>
              <a:rPr lang="en-GB" sz="1600" dirty="0"/>
              <a:t>Ingest  Cleanse  Permission  Provision  Deliver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E804D7-5432-4446-9171-448936225B6F}"/>
              </a:ext>
            </a:extLst>
          </p:cNvPr>
          <p:cNvSpPr/>
          <p:nvPr/>
        </p:nvSpPr>
        <p:spPr>
          <a:xfrm>
            <a:off x="5156394" y="3554471"/>
            <a:ext cx="6510800" cy="2523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D99CBDDF-B87E-4CF2-B1B5-24DC4F15BBF7}"/>
              </a:ext>
            </a:extLst>
          </p:cNvPr>
          <p:cNvSpPr/>
          <p:nvPr/>
        </p:nvSpPr>
        <p:spPr>
          <a:xfrm>
            <a:off x="4348929" y="3836355"/>
            <a:ext cx="1103096" cy="771950"/>
          </a:xfrm>
          <a:prstGeom prst="chevron">
            <a:avLst>
              <a:gd name="adj" fmla="val 31313"/>
            </a:avLst>
          </a:prstGeom>
          <a:solidFill>
            <a:schemeClr val="bg1"/>
          </a:solidFill>
          <a:ln w="19050">
            <a:solidFill>
              <a:srgbClr val="65BDE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INGEST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B7D529E7-0B4A-4021-9769-1EC0AF6B6E17}"/>
              </a:ext>
            </a:extLst>
          </p:cNvPr>
          <p:cNvSpPr/>
          <p:nvPr/>
        </p:nvSpPr>
        <p:spPr>
          <a:xfrm>
            <a:off x="5353484" y="3836355"/>
            <a:ext cx="1406688" cy="771950"/>
          </a:xfrm>
          <a:prstGeom prst="chevron">
            <a:avLst>
              <a:gd name="adj" fmla="val 31313"/>
            </a:avLst>
          </a:prstGeom>
          <a:solidFill>
            <a:schemeClr val="bg1"/>
          </a:solidFill>
          <a:ln w="19050">
            <a:solidFill>
              <a:srgbClr val="465F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CLEANSE &amp; STANDARDISE</a:t>
            </a: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8784D660-4684-4596-88B3-927935387B8B}"/>
              </a:ext>
            </a:extLst>
          </p:cNvPr>
          <p:cNvSpPr/>
          <p:nvPr/>
        </p:nvSpPr>
        <p:spPr>
          <a:xfrm>
            <a:off x="6673149" y="3836355"/>
            <a:ext cx="1395169" cy="771950"/>
          </a:xfrm>
          <a:prstGeom prst="chevron">
            <a:avLst>
              <a:gd name="adj" fmla="val 31313"/>
            </a:avLst>
          </a:prstGeom>
          <a:solidFill>
            <a:schemeClr val="bg1"/>
          </a:solidFill>
          <a:ln w="19050">
            <a:solidFill>
              <a:srgbClr val="EC93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PERMISSION</a:t>
            </a: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1D61AE2F-2282-456B-85BE-C47EB5F3EBB0}"/>
              </a:ext>
            </a:extLst>
          </p:cNvPr>
          <p:cNvSpPr/>
          <p:nvPr/>
        </p:nvSpPr>
        <p:spPr>
          <a:xfrm>
            <a:off x="7974172" y="3836355"/>
            <a:ext cx="1240194" cy="771950"/>
          </a:xfrm>
          <a:prstGeom prst="chevron">
            <a:avLst>
              <a:gd name="adj" fmla="val 31313"/>
            </a:avLst>
          </a:prstGeom>
          <a:solidFill>
            <a:schemeClr val="bg1"/>
          </a:solidFill>
          <a:ln w="19050">
            <a:solidFill>
              <a:srgbClr val="EA5C1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PROVISION</a:t>
            </a: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B58C0DF6-C4DE-4445-8103-D533121E378E}"/>
              </a:ext>
            </a:extLst>
          </p:cNvPr>
          <p:cNvSpPr/>
          <p:nvPr/>
        </p:nvSpPr>
        <p:spPr>
          <a:xfrm>
            <a:off x="9115825" y="3836355"/>
            <a:ext cx="1155704" cy="771950"/>
          </a:xfrm>
          <a:prstGeom prst="chevron">
            <a:avLst>
              <a:gd name="adj" fmla="val 31313"/>
            </a:avLst>
          </a:prstGeom>
          <a:solidFill>
            <a:schemeClr val="bg1"/>
          </a:solidFill>
          <a:ln w="19050">
            <a:solidFill>
              <a:srgbClr val="76972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DELIVER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2C36E2-AF99-4269-974C-5E6853E32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2777" y="2503306"/>
            <a:ext cx="841287" cy="343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9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 animBg="1"/>
      <p:bldP spid="10" grpId="0" animBg="1"/>
      <p:bldP spid="13" grpId="0" animBg="1"/>
      <p:bldP spid="1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BFD7A-5C4C-48EF-8248-ADCC9FA2B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PURE FARMING – A DATA TECHNOLOGY SUITE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82DFC8F0-4A33-4FCD-98FF-0D18D1A57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56" y="2019796"/>
            <a:ext cx="1840463" cy="75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B44C5E0-4F43-456C-96F1-E0B9F845F740}"/>
              </a:ext>
            </a:extLst>
          </p:cNvPr>
          <p:cNvSpPr/>
          <p:nvPr/>
        </p:nvSpPr>
        <p:spPr>
          <a:xfrm>
            <a:off x="7286163" y="991914"/>
            <a:ext cx="4664828" cy="1216135"/>
          </a:xfrm>
          <a:prstGeom prst="roundRect">
            <a:avLst/>
          </a:prstGeom>
          <a:gradFill flip="none" rotWithShape="1">
            <a:gsLst>
              <a:gs pos="0">
                <a:srgbClr val="465F9C">
                  <a:shade val="30000"/>
                  <a:satMod val="115000"/>
                </a:srgbClr>
              </a:gs>
              <a:gs pos="50000">
                <a:srgbClr val="465F9C">
                  <a:shade val="67500"/>
                  <a:satMod val="115000"/>
                </a:srgbClr>
              </a:gs>
              <a:gs pos="100000">
                <a:srgbClr val="465F9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>
              <a:rot lat="0" lon="1800000" rev="0"/>
            </a:camera>
            <a:lightRig rig="threePt" dir="t"/>
          </a:scene3d>
          <a:sp3d>
            <a:bevelT/>
            <a:bevelB w="0" h="355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/>
              <a:t>Models &amp; Logic</a:t>
            </a:r>
          </a:p>
          <a:p>
            <a:pPr algn="ctr"/>
            <a:r>
              <a:rPr lang="en-GB" sz="1600"/>
              <a:t>Derived outputs and metrics from data permissioned via the integration pipeline</a:t>
            </a:r>
          </a:p>
        </p:txBody>
      </p:sp>
      <p:pic>
        <p:nvPicPr>
          <p:cNvPr id="22" name="Picture 21" descr="Cool Farm Tool | An online greenhouse gas, water, and biodiversity  calculator">
            <a:extLst>
              <a:ext uri="{FF2B5EF4-FFF2-40B4-BE49-F238E27FC236}">
                <a16:creationId xmlns:a16="http://schemas.microsoft.com/office/drawing/2014/main" id="{BE674873-4B46-43F2-ABFD-43032624F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414" y="4525064"/>
            <a:ext cx="1791592" cy="92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99FD821-36A2-4358-8FC3-8982EE8EC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795" y="4667411"/>
            <a:ext cx="1903619" cy="781618"/>
          </a:xfrm>
          <a:prstGeom prst="rect">
            <a:avLst/>
          </a:prstGeom>
          <a:effectLst/>
        </p:spPr>
      </p:pic>
      <p:pic>
        <p:nvPicPr>
          <p:cNvPr id="10242" name="Picture 2" descr="Agrecalc is a tool to produce accurate farm carbon reports">
            <a:extLst>
              <a:ext uri="{FF2B5EF4-FFF2-40B4-BE49-F238E27FC236}">
                <a16:creationId xmlns:a16="http://schemas.microsoft.com/office/drawing/2014/main" id="{F3DCEDFB-7F8B-4425-AABD-BE9E4C8A7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448" y="3192734"/>
            <a:ext cx="2519904" cy="99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8931E2-63E2-4CCB-87E7-6B08683003DD}"/>
              </a:ext>
            </a:extLst>
          </p:cNvPr>
          <p:cNvSpPr txBox="1"/>
          <p:nvPr/>
        </p:nvSpPr>
        <p:spPr>
          <a:xfrm>
            <a:off x="4685254" y="5527273"/>
            <a:ext cx="2872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…and others</a:t>
            </a:r>
          </a:p>
        </p:txBody>
      </p:sp>
    </p:spTree>
    <p:extLst>
      <p:ext uri="{BB962C8B-B14F-4D97-AF65-F5344CB8AC3E}">
        <p14:creationId xmlns:p14="http://schemas.microsoft.com/office/powerpoint/2010/main" val="249986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BFD7A-5C4C-48EF-8248-ADCC9FA2B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PURE FARMING – A DATA TECHNOLOGY SUITE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82DFC8F0-4A33-4FCD-98FF-0D18D1A57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56" y="2019796"/>
            <a:ext cx="1840463" cy="75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8931E2-63E2-4CCB-87E7-6B08683003DD}"/>
              </a:ext>
            </a:extLst>
          </p:cNvPr>
          <p:cNvSpPr txBox="1"/>
          <p:nvPr/>
        </p:nvSpPr>
        <p:spPr>
          <a:xfrm>
            <a:off x="4659853" y="3830003"/>
            <a:ext cx="2872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Coming soon!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D11EFA7-730F-4CBA-ABC9-47CD79C9E19C}"/>
              </a:ext>
            </a:extLst>
          </p:cNvPr>
          <p:cNvSpPr/>
          <p:nvPr/>
        </p:nvSpPr>
        <p:spPr>
          <a:xfrm>
            <a:off x="7286163" y="991914"/>
            <a:ext cx="4664828" cy="1216135"/>
          </a:xfrm>
          <a:prstGeom prst="roundRect">
            <a:avLst/>
          </a:prstGeom>
          <a:gradFill flip="none" rotWithShape="1">
            <a:gsLst>
              <a:gs pos="0">
                <a:srgbClr val="769722">
                  <a:shade val="30000"/>
                  <a:satMod val="115000"/>
                </a:srgbClr>
              </a:gs>
              <a:gs pos="50000">
                <a:srgbClr val="769722">
                  <a:shade val="67500"/>
                  <a:satMod val="115000"/>
                </a:srgbClr>
              </a:gs>
              <a:gs pos="100000">
                <a:srgbClr val="769722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>
              <a:rot lat="0" lon="1800000" rev="0"/>
            </a:camera>
            <a:lightRig rig="threePt" dir="t"/>
          </a:scene3d>
          <a:sp3d>
            <a:bevelT/>
            <a:bevelB w="0" h="355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Software Components</a:t>
            </a:r>
          </a:p>
          <a:p>
            <a:pPr algn="ctr"/>
            <a:r>
              <a:rPr lang="en-GB" sz="1600" dirty="0"/>
              <a:t>Pre-built for innovative applications using data from the integration pipeline</a:t>
            </a:r>
          </a:p>
        </p:txBody>
      </p:sp>
    </p:spTree>
    <p:extLst>
      <p:ext uri="{BB962C8B-B14F-4D97-AF65-F5344CB8AC3E}">
        <p14:creationId xmlns:p14="http://schemas.microsoft.com/office/powerpoint/2010/main" val="226019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BFD7A-5C4C-48EF-8248-ADCC9FA2B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PURE FARMING – A DATA TECHNOLOGY SUITE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82DFC8F0-4A33-4FCD-98FF-0D18D1A57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56" y="2019796"/>
            <a:ext cx="1840463" cy="75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B2F5D50-7E21-4D18-BCFE-074CF014CD1C}"/>
              </a:ext>
            </a:extLst>
          </p:cNvPr>
          <p:cNvSpPr/>
          <p:nvPr/>
        </p:nvSpPr>
        <p:spPr>
          <a:xfrm>
            <a:off x="7286163" y="991913"/>
            <a:ext cx="4664828" cy="1216135"/>
          </a:xfrm>
          <a:prstGeom prst="roundRect">
            <a:avLst/>
          </a:prstGeom>
          <a:gradFill flip="none" rotWithShape="1">
            <a:gsLst>
              <a:gs pos="0">
                <a:srgbClr val="EA5C14">
                  <a:shade val="30000"/>
                  <a:satMod val="115000"/>
                </a:srgbClr>
              </a:gs>
              <a:gs pos="50000">
                <a:srgbClr val="EA5C14">
                  <a:shade val="67500"/>
                  <a:satMod val="115000"/>
                </a:srgbClr>
              </a:gs>
              <a:gs pos="100000">
                <a:srgbClr val="EA5C1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>
              <a:rot lat="0" lon="1800000" rev="0"/>
            </a:camera>
            <a:lightRig rig="threePt" dir="t"/>
          </a:scene3d>
          <a:sp3d>
            <a:bevelT/>
            <a:bevelB w="0" h="355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/>
              <a:t>Software</a:t>
            </a:r>
          </a:p>
          <a:p>
            <a:pPr algn="ctr"/>
            <a:r>
              <a:rPr lang="en-GB" sz="1600"/>
              <a:t>White-label analysis tools </a:t>
            </a:r>
            <a:r>
              <a:rPr lang="en-GB" sz="1600" i="1"/>
              <a:t>FarmMetrics</a:t>
            </a:r>
            <a:r>
              <a:rPr lang="en-GB" sz="1600"/>
              <a:t> and </a:t>
            </a:r>
            <a:r>
              <a:rPr lang="en-GB" sz="1600" i="1"/>
              <a:t>MiFarm</a:t>
            </a:r>
            <a:r>
              <a:rPr lang="en-GB" sz="1600"/>
              <a:t> to visualise and interpret data</a:t>
            </a:r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7446E320-426A-41C3-9581-E0C46E6EBF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6" t="50324" r="26629"/>
          <a:stretch/>
        </p:blipFill>
        <p:spPr>
          <a:xfrm>
            <a:off x="3029127" y="2046576"/>
            <a:ext cx="6133744" cy="4616036"/>
          </a:xfrm>
          <a:prstGeom prst="rect">
            <a:avLst/>
          </a:prstGeom>
        </p:spPr>
      </p:pic>
      <p:pic>
        <p:nvPicPr>
          <p:cNvPr id="8" name="Content Placeholder 11">
            <a:extLst>
              <a:ext uri="{FF2B5EF4-FFF2-40B4-BE49-F238E27FC236}">
                <a16:creationId xmlns:a16="http://schemas.microsoft.com/office/drawing/2014/main" id="{97E2CF67-368A-474C-A523-74026EA2F8F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4"/>
          <a:stretch>
            <a:fillRect/>
          </a:stretch>
        </p:blipFill>
        <p:spPr>
          <a:xfrm>
            <a:off x="4341264" y="2687005"/>
            <a:ext cx="3184589" cy="2535877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3E355E-2710-45A3-9E5D-A1EB3ADB7D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1087" y="2656187"/>
            <a:ext cx="226537" cy="24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1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BFD7A-5C4C-48EF-8248-ADCC9FA2B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PURE FARMING – POWERING UP INNOVATION (an example)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82DFC8F0-4A33-4FCD-98FF-0D18D1A57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56" y="2019796"/>
            <a:ext cx="1840463" cy="75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4FD4B5A-5B36-46CA-BD7C-AEBABBC7EA43}"/>
              </a:ext>
            </a:extLst>
          </p:cNvPr>
          <p:cNvSpPr/>
          <p:nvPr/>
        </p:nvSpPr>
        <p:spPr>
          <a:xfrm>
            <a:off x="2249282" y="1144474"/>
            <a:ext cx="1671887" cy="907934"/>
          </a:xfrm>
          <a:custGeom>
            <a:avLst/>
            <a:gdLst>
              <a:gd name="connsiteX0" fmla="*/ 0 w 1671892"/>
              <a:gd name="connsiteY0" fmla="*/ 195084 h 1170270"/>
              <a:gd name="connsiteX1" fmla="*/ 195084 w 1671892"/>
              <a:gd name="connsiteY1" fmla="*/ 0 h 1170270"/>
              <a:gd name="connsiteX2" fmla="*/ 1476808 w 1671892"/>
              <a:gd name="connsiteY2" fmla="*/ 0 h 1170270"/>
              <a:gd name="connsiteX3" fmla="*/ 1671892 w 1671892"/>
              <a:gd name="connsiteY3" fmla="*/ 195084 h 1170270"/>
              <a:gd name="connsiteX4" fmla="*/ 1671892 w 1671892"/>
              <a:gd name="connsiteY4" fmla="*/ 975186 h 1170270"/>
              <a:gd name="connsiteX5" fmla="*/ 1476808 w 1671892"/>
              <a:gd name="connsiteY5" fmla="*/ 1170270 h 1170270"/>
              <a:gd name="connsiteX6" fmla="*/ 195084 w 1671892"/>
              <a:gd name="connsiteY6" fmla="*/ 1170270 h 1170270"/>
              <a:gd name="connsiteX7" fmla="*/ 0 w 1671892"/>
              <a:gd name="connsiteY7" fmla="*/ 975186 h 1170270"/>
              <a:gd name="connsiteX8" fmla="*/ 0 w 1671892"/>
              <a:gd name="connsiteY8" fmla="*/ 195084 h 117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1892" h="1170270">
                <a:moveTo>
                  <a:pt x="0" y="195084"/>
                </a:moveTo>
                <a:cubicBezTo>
                  <a:pt x="0" y="87342"/>
                  <a:pt x="87342" y="0"/>
                  <a:pt x="195084" y="0"/>
                </a:cubicBezTo>
                <a:lnTo>
                  <a:pt x="1476808" y="0"/>
                </a:lnTo>
                <a:cubicBezTo>
                  <a:pt x="1584550" y="0"/>
                  <a:pt x="1671892" y="87342"/>
                  <a:pt x="1671892" y="195084"/>
                </a:cubicBezTo>
                <a:lnTo>
                  <a:pt x="1671892" y="975186"/>
                </a:lnTo>
                <a:cubicBezTo>
                  <a:pt x="1671892" y="1082928"/>
                  <a:pt x="1584550" y="1170270"/>
                  <a:pt x="1476808" y="1170270"/>
                </a:cubicBezTo>
                <a:lnTo>
                  <a:pt x="195084" y="1170270"/>
                </a:lnTo>
                <a:cubicBezTo>
                  <a:pt x="87342" y="1170270"/>
                  <a:pt x="0" y="1082928"/>
                  <a:pt x="0" y="975186"/>
                </a:cubicBezTo>
                <a:lnTo>
                  <a:pt x="0" y="195084"/>
                </a:lnTo>
                <a:close/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48" tIns="137148" rIns="137148" bIns="137148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kern="1200" dirty="0">
                <a:solidFill>
                  <a:srgbClr val="002060"/>
                </a:solidFill>
              </a:rPr>
              <a:t>Farm-scale data </a:t>
            </a:r>
            <a:endParaRPr lang="en-GB" sz="2100" kern="1200" dirty="0">
              <a:solidFill>
                <a:srgbClr val="002060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188CDB1-F764-4C7D-9F2A-67D2D81C54A2}"/>
              </a:ext>
            </a:extLst>
          </p:cNvPr>
          <p:cNvSpPr/>
          <p:nvPr/>
        </p:nvSpPr>
        <p:spPr>
          <a:xfrm>
            <a:off x="4857364" y="1144474"/>
            <a:ext cx="1671890" cy="907934"/>
          </a:xfrm>
          <a:custGeom>
            <a:avLst/>
            <a:gdLst>
              <a:gd name="connsiteX0" fmla="*/ 0 w 1671892"/>
              <a:gd name="connsiteY0" fmla="*/ 195084 h 1170270"/>
              <a:gd name="connsiteX1" fmla="*/ 195084 w 1671892"/>
              <a:gd name="connsiteY1" fmla="*/ 0 h 1170270"/>
              <a:gd name="connsiteX2" fmla="*/ 1476808 w 1671892"/>
              <a:gd name="connsiteY2" fmla="*/ 0 h 1170270"/>
              <a:gd name="connsiteX3" fmla="*/ 1671892 w 1671892"/>
              <a:gd name="connsiteY3" fmla="*/ 195084 h 1170270"/>
              <a:gd name="connsiteX4" fmla="*/ 1671892 w 1671892"/>
              <a:gd name="connsiteY4" fmla="*/ 975186 h 1170270"/>
              <a:gd name="connsiteX5" fmla="*/ 1476808 w 1671892"/>
              <a:gd name="connsiteY5" fmla="*/ 1170270 h 1170270"/>
              <a:gd name="connsiteX6" fmla="*/ 195084 w 1671892"/>
              <a:gd name="connsiteY6" fmla="*/ 1170270 h 1170270"/>
              <a:gd name="connsiteX7" fmla="*/ 0 w 1671892"/>
              <a:gd name="connsiteY7" fmla="*/ 975186 h 1170270"/>
              <a:gd name="connsiteX8" fmla="*/ 0 w 1671892"/>
              <a:gd name="connsiteY8" fmla="*/ 195084 h 117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1892" h="1170270">
                <a:moveTo>
                  <a:pt x="0" y="195084"/>
                </a:moveTo>
                <a:cubicBezTo>
                  <a:pt x="0" y="87342"/>
                  <a:pt x="87342" y="0"/>
                  <a:pt x="195084" y="0"/>
                </a:cubicBezTo>
                <a:lnTo>
                  <a:pt x="1476808" y="0"/>
                </a:lnTo>
                <a:cubicBezTo>
                  <a:pt x="1584550" y="0"/>
                  <a:pt x="1671892" y="87342"/>
                  <a:pt x="1671892" y="195084"/>
                </a:cubicBezTo>
                <a:lnTo>
                  <a:pt x="1671892" y="975186"/>
                </a:lnTo>
                <a:cubicBezTo>
                  <a:pt x="1671892" y="1082928"/>
                  <a:pt x="1584550" y="1170270"/>
                  <a:pt x="1476808" y="1170270"/>
                </a:cubicBezTo>
                <a:lnTo>
                  <a:pt x="195084" y="1170270"/>
                </a:lnTo>
                <a:cubicBezTo>
                  <a:pt x="87342" y="1170270"/>
                  <a:pt x="0" y="1082928"/>
                  <a:pt x="0" y="975186"/>
                </a:cubicBezTo>
                <a:lnTo>
                  <a:pt x="0" y="195084"/>
                </a:lnTo>
                <a:close/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48" tIns="137148" rIns="137148" bIns="137148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kern="1200">
                <a:solidFill>
                  <a:srgbClr val="002060"/>
                </a:solidFill>
              </a:rPr>
              <a:t>Modelling </a:t>
            </a:r>
            <a:endParaRPr lang="en-GB" sz="2100" kern="1200">
              <a:solidFill>
                <a:srgbClr val="002060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4DD0384-D98A-4D5C-AC74-AB3A1F2B64B4}"/>
              </a:ext>
            </a:extLst>
          </p:cNvPr>
          <p:cNvSpPr/>
          <p:nvPr/>
        </p:nvSpPr>
        <p:spPr>
          <a:xfrm>
            <a:off x="7467291" y="1144474"/>
            <a:ext cx="1671892" cy="907934"/>
          </a:xfrm>
          <a:custGeom>
            <a:avLst/>
            <a:gdLst>
              <a:gd name="connsiteX0" fmla="*/ 0 w 1671892"/>
              <a:gd name="connsiteY0" fmla="*/ 195084 h 1170270"/>
              <a:gd name="connsiteX1" fmla="*/ 195084 w 1671892"/>
              <a:gd name="connsiteY1" fmla="*/ 0 h 1170270"/>
              <a:gd name="connsiteX2" fmla="*/ 1476808 w 1671892"/>
              <a:gd name="connsiteY2" fmla="*/ 0 h 1170270"/>
              <a:gd name="connsiteX3" fmla="*/ 1671892 w 1671892"/>
              <a:gd name="connsiteY3" fmla="*/ 195084 h 1170270"/>
              <a:gd name="connsiteX4" fmla="*/ 1671892 w 1671892"/>
              <a:gd name="connsiteY4" fmla="*/ 975186 h 1170270"/>
              <a:gd name="connsiteX5" fmla="*/ 1476808 w 1671892"/>
              <a:gd name="connsiteY5" fmla="*/ 1170270 h 1170270"/>
              <a:gd name="connsiteX6" fmla="*/ 195084 w 1671892"/>
              <a:gd name="connsiteY6" fmla="*/ 1170270 h 1170270"/>
              <a:gd name="connsiteX7" fmla="*/ 0 w 1671892"/>
              <a:gd name="connsiteY7" fmla="*/ 975186 h 1170270"/>
              <a:gd name="connsiteX8" fmla="*/ 0 w 1671892"/>
              <a:gd name="connsiteY8" fmla="*/ 195084 h 117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1892" h="1170270">
                <a:moveTo>
                  <a:pt x="0" y="195084"/>
                </a:moveTo>
                <a:cubicBezTo>
                  <a:pt x="0" y="87342"/>
                  <a:pt x="87342" y="0"/>
                  <a:pt x="195084" y="0"/>
                </a:cubicBezTo>
                <a:lnTo>
                  <a:pt x="1476808" y="0"/>
                </a:lnTo>
                <a:cubicBezTo>
                  <a:pt x="1584550" y="0"/>
                  <a:pt x="1671892" y="87342"/>
                  <a:pt x="1671892" y="195084"/>
                </a:cubicBezTo>
                <a:lnTo>
                  <a:pt x="1671892" y="975186"/>
                </a:lnTo>
                <a:cubicBezTo>
                  <a:pt x="1671892" y="1082928"/>
                  <a:pt x="1584550" y="1170270"/>
                  <a:pt x="1476808" y="1170270"/>
                </a:cubicBezTo>
                <a:lnTo>
                  <a:pt x="195084" y="1170270"/>
                </a:lnTo>
                <a:cubicBezTo>
                  <a:pt x="87342" y="1170270"/>
                  <a:pt x="0" y="1082928"/>
                  <a:pt x="0" y="975186"/>
                </a:cubicBezTo>
                <a:lnTo>
                  <a:pt x="0" y="195084"/>
                </a:lnTo>
                <a:close/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48" tIns="137148" rIns="137148" bIns="137148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kern="1200">
                <a:solidFill>
                  <a:srgbClr val="002060"/>
                </a:solidFill>
              </a:rPr>
              <a:t>Results Presentation</a:t>
            </a:r>
            <a:endParaRPr lang="en-GB" sz="2100" kern="1200">
              <a:solidFill>
                <a:srgbClr val="002060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9F34A9C-DC53-46B3-B675-252BEB8D49B7}"/>
              </a:ext>
            </a:extLst>
          </p:cNvPr>
          <p:cNvSpPr/>
          <p:nvPr/>
        </p:nvSpPr>
        <p:spPr>
          <a:xfrm>
            <a:off x="10091683" y="1133706"/>
            <a:ext cx="1671892" cy="897166"/>
          </a:xfrm>
          <a:custGeom>
            <a:avLst/>
            <a:gdLst>
              <a:gd name="connsiteX0" fmla="*/ 0 w 1671892"/>
              <a:gd name="connsiteY0" fmla="*/ 195084 h 1170270"/>
              <a:gd name="connsiteX1" fmla="*/ 195084 w 1671892"/>
              <a:gd name="connsiteY1" fmla="*/ 0 h 1170270"/>
              <a:gd name="connsiteX2" fmla="*/ 1476808 w 1671892"/>
              <a:gd name="connsiteY2" fmla="*/ 0 h 1170270"/>
              <a:gd name="connsiteX3" fmla="*/ 1671892 w 1671892"/>
              <a:gd name="connsiteY3" fmla="*/ 195084 h 1170270"/>
              <a:gd name="connsiteX4" fmla="*/ 1671892 w 1671892"/>
              <a:gd name="connsiteY4" fmla="*/ 975186 h 1170270"/>
              <a:gd name="connsiteX5" fmla="*/ 1476808 w 1671892"/>
              <a:gd name="connsiteY5" fmla="*/ 1170270 h 1170270"/>
              <a:gd name="connsiteX6" fmla="*/ 195084 w 1671892"/>
              <a:gd name="connsiteY6" fmla="*/ 1170270 h 1170270"/>
              <a:gd name="connsiteX7" fmla="*/ 0 w 1671892"/>
              <a:gd name="connsiteY7" fmla="*/ 975186 h 1170270"/>
              <a:gd name="connsiteX8" fmla="*/ 0 w 1671892"/>
              <a:gd name="connsiteY8" fmla="*/ 195084 h 117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1892" h="1170270">
                <a:moveTo>
                  <a:pt x="0" y="195084"/>
                </a:moveTo>
                <a:cubicBezTo>
                  <a:pt x="0" y="87342"/>
                  <a:pt x="87342" y="0"/>
                  <a:pt x="195084" y="0"/>
                </a:cubicBezTo>
                <a:lnTo>
                  <a:pt x="1476808" y="0"/>
                </a:lnTo>
                <a:cubicBezTo>
                  <a:pt x="1584550" y="0"/>
                  <a:pt x="1671892" y="87342"/>
                  <a:pt x="1671892" y="195084"/>
                </a:cubicBezTo>
                <a:lnTo>
                  <a:pt x="1671892" y="975186"/>
                </a:lnTo>
                <a:cubicBezTo>
                  <a:pt x="1671892" y="1082928"/>
                  <a:pt x="1584550" y="1170270"/>
                  <a:pt x="1476808" y="1170270"/>
                </a:cubicBezTo>
                <a:lnTo>
                  <a:pt x="195084" y="1170270"/>
                </a:lnTo>
                <a:cubicBezTo>
                  <a:pt x="87342" y="1170270"/>
                  <a:pt x="0" y="1082928"/>
                  <a:pt x="0" y="975186"/>
                </a:cubicBezTo>
                <a:lnTo>
                  <a:pt x="0" y="195084"/>
                </a:lnTo>
                <a:close/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48" tIns="137148" rIns="137148" bIns="137148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kern="1200">
                <a:solidFill>
                  <a:srgbClr val="002060"/>
                </a:solidFill>
              </a:rPr>
              <a:t>Knowledge Transfer</a:t>
            </a:r>
            <a:endParaRPr lang="en-GB" sz="2100" kern="1200">
              <a:solidFill>
                <a:srgbClr val="002060"/>
              </a:solidFill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96E56AF9-8E4A-43C1-88A9-75470482B9A6}"/>
              </a:ext>
            </a:extLst>
          </p:cNvPr>
          <p:cNvSpPr/>
          <p:nvPr/>
        </p:nvSpPr>
        <p:spPr>
          <a:xfrm>
            <a:off x="4037726" y="1409677"/>
            <a:ext cx="725926" cy="345744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6187D2E-2223-4D8C-9B84-2E0141BD38C3}"/>
              </a:ext>
            </a:extLst>
          </p:cNvPr>
          <p:cNvSpPr/>
          <p:nvPr/>
        </p:nvSpPr>
        <p:spPr>
          <a:xfrm>
            <a:off x="6647653" y="1425569"/>
            <a:ext cx="725926" cy="345744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105A99E-AFCF-4FBD-90F8-8AC8EE65A6DD}"/>
              </a:ext>
            </a:extLst>
          </p:cNvPr>
          <p:cNvSpPr/>
          <p:nvPr/>
        </p:nvSpPr>
        <p:spPr>
          <a:xfrm>
            <a:off x="9252470" y="1425569"/>
            <a:ext cx="725926" cy="345744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91A9ED-3C88-4809-AFC2-D76B1354B47B}"/>
              </a:ext>
            </a:extLst>
          </p:cNvPr>
          <p:cNvCxnSpPr>
            <a:cxnSpLocks/>
          </p:cNvCxnSpPr>
          <p:nvPr/>
        </p:nvCxnSpPr>
        <p:spPr>
          <a:xfrm>
            <a:off x="4390098" y="2281923"/>
            <a:ext cx="0" cy="3651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D1F6BEC-CFAF-440A-949A-6AAF310511CA}"/>
              </a:ext>
            </a:extLst>
          </p:cNvPr>
          <p:cNvSpPr/>
          <p:nvPr/>
        </p:nvSpPr>
        <p:spPr>
          <a:xfrm>
            <a:off x="2246031" y="2442554"/>
            <a:ext cx="2041535" cy="2847559"/>
          </a:xfrm>
          <a:custGeom>
            <a:avLst/>
            <a:gdLst>
              <a:gd name="connsiteX0" fmla="*/ 0 w 4621521"/>
              <a:gd name="connsiteY0" fmla="*/ 0 h 1203177"/>
              <a:gd name="connsiteX1" fmla="*/ 4621521 w 4621521"/>
              <a:gd name="connsiteY1" fmla="*/ 0 h 1203177"/>
              <a:gd name="connsiteX2" fmla="*/ 4621521 w 4621521"/>
              <a:gd name="connsiteY2" fmla="*/ 1203177 h 1203177"/>
              <a:gd name="connsiteX3" fmla="*/ 0 w 4621521"/>
              <a:gd name="connsiteY3" fmla="*/ 1203177 h 1203177"/>
              <a:gd name="connsiteX4" fmla="*/ 0 w 4621521"/>
              <a:gd name="connsiteY4" fmla="*/ 0 h 120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1521" h="1203177">
                <a:moveTo>
                  <a:pt x="0" y="0"/>
                </a:moveTo>
                <a:lnTo>
                  <a:pt x="4621521" y="0"/>
                </a:lnTo>
                <a:lnTo>
                  <a:pt x="4621521" y="1203177"/>
                </a:lnTo>
                <a:lnTo>
                  <a:pt x="0" y="1203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010" tIns="80010" rIns="80010" bIns="80010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/>
              <a:t>Integrate with multiple data sources to improve consistency and accuracy of data</a:t>
            </a:r>
            <a:br>
              <a:rPr lang="en-US" sz="1600" kern="1200" dirty="0"/>
            </a:br>
            <a:endParaRPr lang="en-US" sz="1600" kern="1200" dirty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/>
              <a:t>Cleanse and standardise to improve interoperability</a:t>
            </a:r>
            <a:endParaRPr lang="en-GB" sz="1600" kern="120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FADFDC0-5B0B-4513-83B8-C5C8F10C210B}"/>
              </a:ext>
            </a:extLst>
          </p:cNvPr>
          <p:cNvSpPr/>
          <p:nvPr/>
        </p:nvSpPr>
        <p:spPr>
          <a:xfrm>
            <a:off x="4390098" y="2442554"/>
            <a:ext cx="2493074" cy="1772329"/>
          </a:xfrm>
          <a:custGeom>
            <a:avLst/>
            <a:gdLst>
              <a:gd name="connsiteX0" fmla="*/ 0 w 3947043"/>
              <a:gd name="connsiteY0" fmla="*/ 0 h 1198296"/>
              <a:gd name="connsiteX1" fmla="*/ 3947043 w 3947043"/>
              <a:gd name="connsiteY1" fmla="*/ 0 h 1198296"/>
              <a:gd name="connsiteX2" fmla="*/ 3947043 w 3947043"/>
              <a:gd name="connsiteY2" fmla="*/ 1198296 h 1198296"/>
              <a:gd name="connsiteX3" fmla="*/ 0 w 3947043"/>
              <a:gd name="connsiteY3" fmla="*/ 1198296 h 1198296"/>
              <a:gd name="connsiteX4" fmla="*/ 0 w 3947043"/>
              <a:gd name="connsiteY4" fmla="*/ 0 h 119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7043" h="1198296">
                <a:moveTo>
                  <a:pt x="0" y="0"/>
                </a:moveTo>
                <a:lnTo>
                  <a:pt x="3947043" y="0"/>
                </a:lnTo>
                <a:lnTo>
                  <a:pt x="3947043" y="1198296"/>
                </a:lnTo>
                <a:lnTo>
                  <a:pt x="0" y="11982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010" tIns="80010" rIns="80010" bIns="80010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/>
              <a:t>Populate the most appropriate models to generate GHG analysis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05F227A-76D4-407C-AE1E-70A36212DAD5}"/>
              </a:ext>
            </a:extLst>
          </p:cNvPr>
          <p:cNvSpPr/>
          <p:nvPr/>
        </p:nvSpPr>
        <p:spPr>
          <a:xfrm>
            <a:off x="6985462" y="2442553"/>
            <a:ext cx="2493074" cy="1772329"/>
          </a:xfrm>
          <a:custGeom>
            <a:avLst/>
            <a:gdLst>
              <a:gd name="connsiteX0" fmla="*/ 0 w 3947043"/>
              <a:gd name="connsiteY0" fmla="*/ 0 h 1198296"/>
              <a:gd name="connsiteX1" fmla="*/ 3947043 w 3947043"/>
              <a:gd name="connsiteY1" fmla="*/ 0 h 1198296"/>
              <a:gd name="connsiteX2" fmla="*/ 3947043 w 3947043"/>
              <a:gd name="connsiteY2" fmla="*/ 1198296 h 1198296"/>
              <a:gd name="connsiteX3" fmla="*/ 0 w 3947043"/>
              <a:gd name="connsiteY3" fmla="*/ 1198296 h 1198296"/>
              <a:gd name="connsiteX4" fmla="*/ 0 w 3947043"/>
              <a:gd name="connsiteY4" fmla="*/ 0 h 119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7043" h="1198296">
                <a:moveTo>
                  <a:pt x="0" y="0"/>
                </a:moveTo>
                <a:lnTo>
                  <a:pt x="3947043" y="0"/>
                </a:lnTo>
                <a:lnTo>
                  <a:pt x="3947043" y="1198296"/>
                </a:lnTo>
                <a:lnTo>
                  <a:pt x="0" y="11982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010" tIns="80010" rIns="80010" bIns="80010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dirty="0"/>
              <a:t>Data dashboards</a:t>
            </a:r>
            <a:endParaRPr lang="en-US" sz="1600" kern="1200" dirty="0"/>
          </a:p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GB" sz="1600" kern="1200" dirty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dirty="0"/>
              <a:t>Key Performance Indicators</a:t>
            </a:r>
            <a:r>
              <a:rPr lang="en-US" sz="1600" kern="1200" dirty="0"/>
              <a:t> </a:t>
            </a:r>
            <a:endParaRPr lang="en-GB" sz="1600" kern="120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585A17D-A029-4B49-9328-1FFF42AB350D}"/>
              </a:ext>
            </a:extLst>
          </p:cNvPr>
          <p:cNvSpPr/>
          <p:nvPr/>
        </p:nvSpPr>
        <p:spPr>
          <a:xfrm>
            <a:off x="9585435" y="2443700"/>
            <a:ext cx="2493074" cy="1772329"/>
          </a:xfrm>
          <a:custGeom>
            <a:avLst/>
            <a:gdLst>
              <a:gd name="connsiteX0" fmla="*/ 0 w 3947043"/>
              <a:gd name="connsiteY0" fmla="*/ 0 h 1198296"/>
              <a:gd name="connsiteX1" fmla="*/ 3947043 w 3947043"/>
              <a:gd name="connsiteY1" fmla="*/ 0 h 1198296"/>
              <a:gd name="connsiteX2" fmla="*/ 3947043 w 3947043"/>
              <a:gd name="connsiteY2" fmla="*/ 1198296 h 1198296"/>
              <a:gd name="connsiteX3" fmla="*/ 0 w 3947043"/>
              <a:gd name="connsiteY3" fmla="*/ 1198296 h 1198296"/>
              <a:gd name="connsiteX4" fmla="*/ 0 w 3947043"/>
              <a:gd name="connsiteY4" fmla="*/ 0 h 119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7043" h="1198296">
                <a:moveTo>
                  <a:pt x="0" y="0"/>
                </a:moveTo>
                <a:lnTo>
                  <a:pt x="3947043" y="0"/>
                </a:lnTo>
                <a:lnTo>
                  <a:pt x="3947043" y="1198296"/>
                </a:lnTo>
                <a:lnTo>
                  <a:pt x="0" y="11982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010" tIns="80010" rIns="80010" bIns="80010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dirty="0"/>
              <a:t>Data-led advice influencing change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1600" kern="1200" dirty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600" kern="1200" dirty="0"/>
              <a:t>Measuring improvements</a:t>
            </a:r>
          </a:p>
        </p:txBody>
      </p:sp>
      <p:pic>
        <p:nvPicPr>
          <p:cNvPr id="27" name="Picture 2" descr="CTS Online">
            <a:extLst>
              <a:ext uri="{FF2B5EF4-FFF2-40B4-BE49-F238E27FC236}">
                <a16:creationId xmlns:a16="http://schemas.microsoft.com/office/drawing/2014/main" id="{BD2A09CE-BA28-409B-98FF-1CAECF2A4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153" y="5188342"/>
            <a:ext cx="544882" cy="43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isanHub integrates with Farmplan&amp;#39;s Gatekeeper farm management solution |  by Georgina Knock | KisanHub | Medium">
            <a:extLst>
              <a:ext uri="{FF2B5EF4-FFF2-40B4-BE49-F238E27FC236}">
                <a16:creationId xmlns:a16="http://schemas.microsoft.com/office/drawing/2014/main" id="{12F56F0D-8F5C-4DF1-8004-5856556F77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6" t="50000" r="1456" b="34390"/>
          <a:stretch/>
        </p:blipFill>
        <p:spPr bwMode="auto">
          <a:xfrm>
            <a:off x="2739276" y="5692230"/>
            <a:ext cx="822684" cy="13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4BD9466-F783-4B1E-9293-BF2DD9C45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2104" y="4835385"/>
            <a:ext cx="905484" cy="344728"/>
          </a:xfrm>
          <a:prstGeom prst="rect">
            <a:avLst/>
          </a:prstGeom>
        </p:spPr>
      </p:pic>
      <p:pic>
        <p:nvPicPr>
          <p:cNvPr id="32" name="Picture 31" descr="Cool Farm Tool | An online greenhouse gas, water, and biodiversity  calculator">
            <a:extLst>
              <a:ext uri="{FF2B5EF4-FFF2-40B4-BE49-F238E27FC236}">
                <a16:creationId xmlns:a16="http://schemas.microsoft.com/office/drawing/2014/main" id="{6B8443FF-B205-4017-8EDC-823806A2E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494" y="5454618"/>
            <a:ext cx="564256" cy="2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Agrecalc | SRUC">
            <a:extLst>
              <a:ext uri="{FF2B5EF4-FFF2-40B4-BE49-F238E27FC236}">
                <a16:creationId xmlns:a16="http://schemas.microsoft.com/office/drawing/2014/main" id="{F1F59AE5-ED7F-4696-A386-866C1DD53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600" y="5021765"/>
            <a:ext cx="848762" cy="33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317DE5C-7779-4B53-9F88-85BF93EB1B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6393" y="5325272"/>
            <a:ext cx="1340953" cy="46990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ECA9829-6492-4462-AA65-D391EA87A9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02028" y="5331302"/>
            <a:ext cx="481142" cy="470081"/>
          </a:xfrm>
          <a:prstGeom prst="rect">
            <a:avLst/>
          </a:prstGeom>
        </p:spPr>
      </p:pic>
      <p:pic>
        <p:nvPicPr>
          <p:cNvPr id="38" name="Graphic 37" descr="User with solid fill">
            <a:extLst>
              <a:ext uri="{FF2B5EF4-FFF2-40B4-BE49-F238E27FC236}">
                <a16:creationId xmlns:a16="http://schemas.microsoft.com/office/drawing/2014/main" id="{26237A40-E3B1-4FCA-BC16-96DD6590A89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099203" y="5298140"/>
            <a:ext cx="520515" cy="520515"/>
          </a:xfrm>
          <a:prstGeom prst="rect">
            <a:avLst/>
          </a:prstGeom>
        </p:spPr>
      </p:pic>
      <p:pic>
        <p:nvPicPr>
          <p:cNvPr id="39" name="Graphic 38" descr="User with solid fill">
            <a:extLst>
              <a:ext uri="{FF2B5EF4-FFF2-40B4-BE49-F238E27FC236}">
                <a16:creationId xmlns:a16="http://schemas.microsoft.com/office/drawing/2014/main" id="{E53882AC-A77B-4253-837D-9E00F578CEF9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37895" y="5096346"/>
            <a:ext cx="520515" cy="520515"/>
          </a:xfrm>
          <a:prstGeom prst="rect">
            <a:avLst/>
          </a:prstGeom>
        </p:spPr>
      </p:pic>
      <p:pic>
        <p:nvPicPr>
          <p:cNvPr id="40" name="Graphic 39" descr="User with solid fill">
            <a:extLst>
              <a:ext uri="{FF2B5EF4-FFF2-40B4-BE49-F238E27FC236}">
                <a16:creationId xmlns:a16="http://schemas.microsoft.com/office/drawing/2014/main" id="{2DBC629B-D43C-4BAD-A055-30F5A8324CF9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166859" y="5291265"/>
            <a:ext cx="520515" cy="520515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7131C6D-1888-4CD4-A459-38DC47BBACF9}"/>
              </a:ext>
            </a:extLst>
          </p:cNvPr>
          <p:cNvCxnSpPr>
            <a:cxnSpLocks/>
          </p:cNvCxnSpPr>
          <p:nvPr/>
        </p:nvCxnSpPr>
        <p:spPr>
          <a:xfrm>
            <a:off x="6969442" y="2283068"/>
            <a:ext cx="0" cy="3651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6804BF0-61DD-4E53-BEB6-6CFC57706D9E}"/>
              </a:ext>
            </a:extLst>
          </p:cNvPr>
          <p:cNvCxnSpPr>
            <a:cxnSpLocks/>
          </p:cNvCxnSpPr>
          <p:nvPr/>
        </p:nvCxnSpPr>
        <p:spPr>
          <a:xfrm>
            <a:off x="9569413" y="2284217"/>
            <a:ext cx="0" cy="3651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 descr="Pure Farming revision - Map of AgMap of Ag">
            <a:extLst>
              <a:ext uri="{FF2B5EF4-FFF2-40B4-BE49-F238E27FC236}">
                <a16:creationId xmlns:a16="http://schemas.microsoft.com/office/drawing/2014/main" id="{0D816502-9C09-4803-9D66-F5A1FFB53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407" y="5508472"/>
            <a:ext cx="677348" cy="23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6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BFD7A-5C4C-48EF-8248-ADCC9FA2B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PURE FARMING – EXAMPLE USE CASES FOR INNOVATION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82DFC8F0-4A33-4FCD-98FF-0D18D1A57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56" y="2019796"/>
            <a:ext cx="1840463" cy="75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C03DF4-D577-4A6E-B445-AB6283BB4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760" y="2298135"/>
            <a:ext cx="9657729" cy="1340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57F29E-ABB6-4B78-B277-AD73A9D6B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7001" y="3866646"/>
            <a:ext cx="9623144" cy="12363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A04FC1F-CC58-4661-97BD-7EF2C82AF7F0}"/>
              </a:ext>
            </a:extLst>
          </p:cNvPr>
          <p:cNvSpPr/>
          <p:nvPr/>
        </p:nvSpPr>
        <p:spPr>
          <a:xfrm>
            <a:off x="8765864" y="3279465"/>
            <a:ext cx="3044599" cy="5293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7806753-0039-44C8-8EDD-58BBF3376D2F}"/>
              </a:ext>
            </a:extLst>
          </p:cNvPr>
          <p:cNvSpPr/>
          <p:nvPr/>
        </p:nvSpPr>
        <p:spPr>
          <a:xfrm>
            <a:off x="8650131" y="4838348"/>
            <a:ext cx="3044599" cy="5293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359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3A8CA5B0-FB17-4455-BB67-94F40AA79E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6" t="50324" r="26629"/>
          <a:stretch/>
        </p:blipFill>
        <p:spPr>
          <a:xfrm>
            <a:off x="1457174" y="371142"/>
            <a:ext cx="9328451" cy="7020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FBFD7A-5C4C-48EF-8248-ADCC9FA2B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POWERING YOU 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EABE1E-B199-461E-8333-3CBDF0CA6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727" y="1251403"/>
            <a:ext cx="6498858" cy="1202573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BFF135C-F5EE-437B-8B18-C30129D199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3328039"/>
              </p:ext>
            </p:extLst>
          </p:nvPr>
        </p:nvGraphicFramePr>
        <p:xfrm>
          <a:off x="2693610" y="2516320"/>
          <a:ext cx="6264762" cy="2781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2">
            <a:extLst>
              <a:ext uri="{FF2B5EF4-FFF2-40B4-BE49-F238E27FC236}">
                <a16:creationId xmlns:a16="http://schemas.microsoft.com/office/drawing/2014/main" id="{05F75966-0702-4694-A33D-BE1EA2211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707" y="3581973"/>
            <a:ext cx="1000832" cy="41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78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3A8CA5B0-FB17-4455-BB67-94F40AA79E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6" t="50324" r="26629"/>
          <a:stretch/>
        </p:blipFill>
        <p:spPr>
          <a:xfrm>
            <a:off x="1457174" y="371142"/>
            <a:ext cx="9328451" cy="7020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FBFD7A-5C4C-48EF-8248-ADCC9FA2B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POWERING YOU 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EABE1E-B199-461E-8333-3CBDF0CA6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727" y="1251403"/>
            <a:ext cx="6498858" cy="12025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FAC9D7-8603-4400-9716-D206A2061E42}"/>
              </a:ext>
            </a:extLst>
          </p:cNvPr>
          <p:cNvSpPr txBox="1"/>
          <p:nvPr/>
        </p:nvSpPr>
        <p:spPr>
          <a:xfrm>
            <a:off x="4317618" y="3422650"/>
            <a:ext cx="314883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56661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BFD7A-5C4C-48EF-8248-ADCC9FA2B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BIT OF BACKGROUND…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DAE906D9-9275-4D90-8BF5-E03B1A60A64E}"/>
              </a:ext>
            </a:extLst>
          </p:cNvPr>
          <p:cNvSpPr/>
          <p:nvPr/>
        </p:nvSpPr>
        <p:spPr>
          <a:xfrm>
            <a:off x="1595046" y="2523194"/>
            <a:ext cx="426261" cy="701270"/>
          </a:xfrm>
          <a:prstGeom prst="triangle">
            <a:avLst/>
          </a:prstGeom>
          <a:solidFill>
            <a:srgbClr val="65BDE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A5C1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0A8D84-E53A-489B-B6C0-B3CAFA76CF30}"/>
              </a:ext>
            </a:extLst>
          </p:cNvPr>
          <p:cNvSpPr txBox="1"/>
          <p:nvPr/>
        </p:nvSpPr>
        <p:spPr>
          <a:xfrm>
            <a:off x="1045030" y="1592989"/>
            <a:ext cx="1526292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EA5C14"/>
                </a:solidFill>
              </a:rPr>
              <a:t>Map of Ag incorporated 2015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8573CC4F-7041-449F-BC46-01586663CE49}"/>
              </a:ext>
            </a:extLst>
          </p:cNvPr>
          <p:cNvSpPr/>
          <p:nvPr/>
        </p:nvSpPr>
        <p:spPr>
          <a:xfrm rot="10800000">
            <a:off x="2798203" y="3636974"/>
            <a:ext cx="426261" cy="701270"/>
          </a:xfrm>
          <a:prstGeom prst="triangle">
            <a:avLst/>
          </a:prstGeom>
          <a:solidFill>
            <a:srgbClr val="65BDE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A5C1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B380BA-6209-44E9-AE19-FF92D82E99D4}"/>
              </a:ext>
            </a:extLst>
          </p:cNvPr>
          <p:cNvSpPr txBox="1"/>
          <p:nvPr/>
        </p:nvSpPr>
        <p:spPr>
          <a:xfrm>
            <a:off x="2255059" y="4298663"/>
            <a:ext cx="1526292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EA5C14"/>
                </a:solidFill>
              </a:rPr>
              <a:t>Precision Prospecting acquired 2016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A4ADA75-0F7C-48C9-8FB0-DA9A24857D7C}"/>
              </a:ext>
            </a:extLst>
          </p:cNvPr>
          <p:cNvSpPr/>
          <p:nvPr/>
        </p:nvSpPr>
        <p:spPr>
          <a:xfrm rot="10800000">
            <a:off x="5209097" y="3636974"/>
            <a:ext cx="426261" cy="701270"/>
          </a:xfrm>
          <a:prstGeom prst="triangle">
            <a:avLst/>
          </a:prstGeom>
          <a:solidFill>
            <a:srgbClr val="65BDE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A5C14"/>
              </a:solidFill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C8466C9A-B420-488A-8462-EEFDF11DD676}"/>
              </a:ext>
            </a:extLst>
          </p:cNvPr>
          <p:cNvSpPr/>
          <p:nvPr/>
        </p:nvSpPr>
        <p:spPr>
          <a:xfrm>
            <a:off x="5204514" y="2516319"/>
            <a:ext cx="426261" cy="701270"/>
          </a:xfrm>
          <a:prstGeom prst="triangle">
            <a:avLst/>
          </a:prstGeom>
          <a:solidFill>
            <a:srgbClr val="65BDE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EA5C14"/>
              </a:solidFill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0E7F60C-4EC8-48F8-A55A-FC909D36E8B2}"/>
              </a:ext>
            </a:extLst>
          </p:cNvPr>
          <p:cNvSpPr/>
          <p:nvPr/>
        </p:nvSpPr>
        <p:spPr>
          <a:xfrm>
            <a:off x="7610826" y="2531479"/>
            <a:ext cx="426261" cy="701270"/>
          </a:xfrm>
          <a:prstGeom prst="triangle">
            <a:avLst/>
          </a:prstGeom>
          <a:solidFill>
            <a:srgbClr val="65BDE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A5C14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7809BB3-BCB3-4C2C-881E-1427C8E9390E}"/>
              </a:ext>
            </a:extLst>
          </p:cNvPr>
          <p:cNvSpPr/>
          <p:nvPr/>
        </p:nvSpPr>
        <p:spPr>
          <a:xfrm>
            <a:off x="1292538" y="2873829"/>
            <a:ext cx="8662737" cy="1113780"/>
          </a:xfrm>
          <a:prstGeom prst="rightArrow">
            <a:avLst/>
          </a:prstGeom>
          <a:solidFill>
            <a:srgbClr val="465F9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B4FF35-D9B2-485F-BCEE-73AED694CF02}"/>
              </a:ext>
            </a:extLst>
          </p:cNvPr>
          <p:cNvSpPr txBox="1"/>
          <p:nvPr/>
        </p:nvSpPr>
        <p:spPr>
          <a:xfrm>
            <a:off x="4654498" y="1602680"/>
            <a:ext cx="1526292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EA5C14"/>
                </a:solidFill>
              </a:rPr>
              <a:t>Precision Decisions acquired 2018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52C4B4-C3B4-49EA-BBC1-70BECF1D6B81}"/>
              </a:ext>
            </a:extLst>
          </p:cNvPr>
          <p:cNvSpPr txBox="1"/>
          <p:nvPr/>
        </p:nvSpPr>
        <p:spPr>
          <a:xfrm>
            <a:off x="4668248" y="4298663"/>
            <a:ext cx="1526292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EA5C14"/>
                </a:solidFill>
              </a:rPr>
              <a:t>Evidence Group acquired 2018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468745-6A14-4499-BA9D-DCF0C93EEA92}"/>
              </a:ext>
            </a:extLst>
          </p:cNvPr>
          <p:cNvSpPr txBox="1"/>
          <p:nvPr/>
        </p:nvSpPr>
        <p:spPr>
          <a:xfrm>
            <a:off x="7060810" y="1590602"/>
            <a:ext cx="1526292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EA5C14"/>
                </a:solidFill>
              </a:rPr>
              <a:t>Rezare Systems acquired 2020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3C1B68-0994-4C41-89D6-4BE3E9AE5EA5}"/>
              </a:ext>
            </a:extLst>
          </p:cNvPr>
          <p:cNvSpPr txBox="1"/>
          <p:nvPr/>
        </p:nvSpPr>
        <p:spPr>
          <a:xfrm>
            <a:off x="9955275" y="3102124"/>
            <a:ext cx="142316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~125 people</a:t>
            </a:r>
          </a:p>
          <a:p>
            <a:pPr algn="ctr"/>
            <a:r>
              <a:rPr lang="en-GB" dirty="0"/>
              <a:t>(UK &amp; NZ)</a:t>
            </a:r>
          </a:p>
        </p:txBody>
      </p:sp>
    </p:spTree>
    <p:extLst>
      <p:ext uri="{BB962C8B-B14F-4D97-AF65-F5344CB8AC3E}">
        <p14:creationId xmlns:p14="http://schemas.microsoft.com/office/powerpoint/2010/main" val="211802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10" grpId="0" animBg="1"/>
      <p:bldP spid="13" grpId="0" animBg="1"/>
      <p:bldP spid="15" grpId="0" animBg="1"/>
      <p:bldP spid="4" grpId="0" animBg="1"/>
      <p:bldP spid="16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386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BFD7A-5C4C-48EF-8248-ADCC9FA2B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DRIVING THE DEMAND FOR DATA?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233BDC2-9FE8-4EE7-81DA-700FDEB71B3E}"/>
              </a:ext>
            </a:extLst>
          </p:cNvPr>
          <p:cNvSpPr/>
          <p:nvPr/>
        </p:nvSpPr>
        <p:spPr>
          <a:xfrm rot="5400000">
            <a:off x="4568566" y="852528"/>
            <a:ext cx="1808175" cy="3052580"/>
          </a:xfrm>
          <a:prstGeom prst="triangle">
            <a:avLst/>
          </a:prstGeom>
          <a:solidFill>
            <a:srgbClr val="65BDE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0000" tIns="0" bIns="288000" rtlCol="0" anchor="ctr"/>
          <a:lstStyle/>
          <a:p>
            <a:pPr algn="ctr"/>
            <a:r>
              <a:rPr lang="en-GB" b="1" dirty="0"/>
              <a:t>NEEDS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BF5B4628-C1F7-44C9-A75E-5A9923F3E3FE}"/>
              </a:ext>
            </a:extLst>
          </p:cNvPr>
          <p:cNvSpPr/>
          <p:nvPr/>
        </p:nvSpPr>
        <p:spPr>
          <a:xfrm rot="5400000">
            <a:off x="4568565" y="2809570"/>
            <a:ext cx="1808175" cy="3052580"/>
          </a:xfrm>
          <a:prstGeom prst="triangle">
            <a:avLst/>
          </a:prstGeom>
          <a:solidFill>
            <a:srgbClr val="76972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0000" tIns="0" bIns="288000" rtlCol="0" anchor="ctr"/>
          <a:lstStyle/>
          <a:p>
            <a:pPr algn="ctr"/>
            <a:r>
              <a:rPr lang="en-GB" b="1" dirty="0"/>
              <a:t>TECH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8F33DC-2FA8-4193-985A-3E533749F775}"/>
              </a:ext>
            </a:extLst>
          </p:cNvPr>
          <p:cNvSpPr txBox="1"/>
          <p:nvPr/>
        </p:nvSpPr>
        <p:spPr>
          <a:xfrm>
            <a:off x="199379" y="1592117"/>
            <a:ext cx="4111363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Provenance &amp; traceability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Productivity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Health &amp; welfare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GHG &amp; carbon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Assurance &amp; environmental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Public money for public goods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85E280-33BD-4E18-AA22-1B79067A8C23}"/>
              </a:ext>
            </a:extLst>
          </p:cNvPr>
          <p:cNvSpPr txBox="1"/>
          <p:nvPr/>
        </p:nvSpPr>
        <p:spPr>
          <a:xfrm>
            <a:off x="199378" y="3674142"/>
            <a:ext cx="4111363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Computational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Cloud computing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Machine Learning and 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Satellite data and GPS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Device ubiquity</a:t>
            </a:r>
          </a:p>
        </p:txBody>
      </p:sp>
      <p:pic>
        <p:nvPicPr>
          <p:cNvPr id="2050" name="Picture 2" descr="KNIME | Open for Innovation">
            <a:extLst>
              <a:ext uri="{FF2B5EF4-FFF2-40B4-BE49-F238E27FC236}">
                <a16:creationId xmlns:a16="http://schemas.microsoft.com/office/drawing/2014/main" id="{21F2BC81-8D77-4766-BDDC-E6D50F6E6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728" y="1872812"/>
            <a:ext cx="1269526" cy="126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NIME | Open for Innovation">
            <a:extLst>
              <a:ext uri="{FF2B5EF4-FFF2-40B4-BE49-F238E27FC236}">
                <a16:creationId xmlns:a16="http://schemas.microsoft.com/office/drawing/2014/main" id="{7A1A96A1-79D8-4B01-91AC-E1D33A8B9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26840">
            <a:off x="7449728" y="3447912"/>
            <a:ext cx="1269526" cy="126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KNIME | Open for Innovation">
            <a:extLst>
              <a:ext uri="{FF2B5EF4-FFF2-40B4-BE49-F238E27FC236}">
                <a16:creationId xmlns:a16="http://schemas.microsoft.com/office/drawing/2014/main" id="{CB554F10-809C-4B96-B01C-F7FE9B165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67610">
            <a:off x="9131988" y="2657642"/>
            <a:ext cx="1269526" cy="126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KNIME | Open for Innovation">
            <a:extLst>
              <a:ext uri="{FF2B5EF4-FFF2-40B4-BE49-F238E27FC236}">
                <a16:creationId xmlns:a16="http://schemas.microsoft.com/office/drawing/2014/main" id="{0D57F8AE-932C-44DD-91C0-2AD15EC9A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28002">
            <a:off x="10025486" y="1158855"/>
            <a:ext cx="1269526" cy="126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KNIME | Open for Innovation">
            <a:extLst>
              <a:ext uri="{FF2B5EF4-FFF2-40B4-BE49-F238E27FC236}">
                <a16:creationId xmlns:a16="http://schemas.microsoft.com/office/drawing/2014/main" id="{F8B0DB12-9444-4799-A93D-C33F94E58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21307">
            <a:off x="10426993" y="4291306"/>
            <a:ext cx="1269526" cy="126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NIME | Open for Innovation">
            <a:extLst>
              <a:ext uri="{FF2B5EF4-FFF2-40B4-BE49-F238E27FC236}">
                <a16:creationId xmlns:a16="http://schemas.microsoft.com/office/drawing/2014/main" id="{4AF9F50C-44ED-4909-8210-AB0C4C63F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2885">
            <a:off x="8748410" y="4502431"/>
            <a:ext cx="1269526" cy="126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NIME | Open for Innovation">
            <a:extLst>
              <a:ext uri="{FF2B5EF4-FFF2-40B4-BE49-F238E27FC236}">
                <a16:creationId xmlns:a16="http://schemas.microsoft.com/office/drawing/2014/main" id="{B30355A5-8DB0-4A61-A047-4A70577A2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01053">
            <a:off x="10734452" y="2657641"/>
            <a:ext cx="1269526" cy="126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39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7134DB-4AEF-453D-A16F-50A05E48B136}"/>
              </a:ext>
            </a:extLst>
          </p:cNvPr>
          <p:cNvSpPr/>
          <p:nvPr/>
        </p:nvSpPr>
        <p:spPr>
          <a:xfrm>
            <a:off x="0" y="0"/>
            <a:ext cx="5754532" cy="6243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bject 2">
            <a:extLst>
              <a:ext uri="{FF2B5EF4-FFF2-40B4-BE49-F238E27FC236}">
                <a16:creationId xmlns:a16="http://schemas.microsoft.com/office/drawing/2014/main" id="{3377D04D-727E-4568-A0B3-AFBA815CA438}"/>
              </a:ext>
            </a:extLst>
          </p:cNvPr>
          <p:cNvSpPr/>
          <p:nvPr/>
        </p:nvSpPr>
        <p:spPr>
          <a:xfrm>
            <a:off x="-1" y="343208"/>
            <a:ext cx="11052313" cy="533092"/>
          </a:xfrm>
          <a:custGeom>
            <a:avLst/>
            <a:gdLst/>
            <a:ahLst/>
            <a:cxnLst/>
            <a:rect l="l" t="t" r="r" b="b"/>
            <a:pathLst>
              <a:path w="2772410" h="396240">
                <a:moveTo>
                  <a:pt x="2772003" y="0"/>
                </a:moveTo>
                <a:lnTo>
                  <a:pt x="0" y="0"/>
                </a:lnTo>
                <a:lnTo>
                  <a:pt x="0" y="395998"/>
                </a:lnTo>
                <a:lnTo>
                  <a:pt x="2772003" y="395998"/>
                </a:lnTo>
                <a:lnTo>
                  <a:pt x="2772003" y="0"/>
                </a:lnTo>
                <a:close/>
              </a:path>
            </a:pathLst>
          </a:custGeom>
          <a:solidFill>
            <a:srgbClr val="EC9337"/>
          </a:solidFill>
        </p:spPr>
        <p:txBody>
          <a:bodyPr wrap="square" lIns="0" tIns="0" rIns="0" bIns="0" rtlCol="0"/>
          <a:lstStyle/>
          <a:p>
            <a:endParaRPr sz="179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FBFD7A-5C4C-48EF-8248-ADCC9FA2B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BUT TO INNOVATE WE NEED TO…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C47F6D-7CDC-4E93-BE4D-C5FF52CAF5D0}"/>
              </a:ext>
            </a:extLst>
          </p:cNvPr>
          <p:cNvSpPr txBox="1"/>
          <p:nvPr/>
        </p:nvSpPr>
        <p:spPr>
          <a:xfrm>
            <a:off x="686531" y="1083183"/>
            <a:ext cx="3458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EC9337"/>
                </a:solidFill>
              </a:rPr>
              <a:t>Turn this…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712A75-30F0-4653-B5F7-85CF601A6E6E}"/>
              </a:ext>
            </a:extLst>
          </p:cNvPr>
          <p:cNvSpPr txBox="1"/>
          <p:nvPr/>
        </p:nvSpPr>
        <p:spPr>
          <a:xfrm>
            <a:off x="6854720" y="1083183"/>
            <a:ext cx="3458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465F9C"/>
                </a:solidFill>
              </a:rPr>
              <a:t>Into this…</a:t>
            </a:r>
          </a:p>
        </p:txBody>
      </p:sp>
      <p:pic>
        <p:nvPicPr>
          <p:cNvPr id="13" name="Picture 2" descr="KNIME | Open for Innovation">
            <a:extLst>
              <a:ext uri="{FF2B5EF4-FFF2-40B4-BE49-F238E27FC236}">
                <a16:creationId xmlns:a16="http://schemas.microsoft.com/office/drawing/2014/main" id="{E5EA050C-BBD3-4FFF-8F3E-30861C66D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038" y="3013519"/>
            <a:ext cx="1730101" cy="1730101"/>
          </a:xfrm>
          <a:prstGeom prst="rect">
            <a:avLst/>
          </a:prstGeom>
          <a:noFill/>
          <a:scene3d>
            <a:camera prst="isometricOffAxis1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NIME | Open for Innovation">
            <a:extLst>
              <a:ext uri="{FF2B5EF4-FFF2-40B4-BE49-F238E27FC236}">
                <a16:creationId xmlns:a16="http://schemas.microsoft.com/office/drawing/2014/main" id="{09CBA266-D367-4922-BF8E-188F3C89E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038" y="1777163"/>
            <a:ext cx="1730101" cy="1730101"/>
          </a:xfrm>
          <a:prstGeom prst="rect">
            <a:avLst/>
          </a:prstGeom>
          <a:noFill/>
          <a:scene3d>
            <a:camera prst="isometricOffAxis1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NIME | Open for Innovation">
            <a:extLst>
              <a:ext uri="{FF2B5EF4-FFF2-40B4-BE49-F238E27FC236}">
                <a16:creationId xmlns:a16="http://schemas.microsoft.com/office/drawing/2014/main" id="{111E27C1-610E-44F7-BE62-0CF869FBA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038" y="1158966"/>
            <a:ext cx="1730101" cy="1730101"/>
          </a:xfrm>
          <a:prstGeom prst="rect">
            <a:avLst/>
          </a:prstGeom>
          <a:noFill/>
          <a:scene3d>
            <a:camera prst="isometricOffAxis1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KNIME | Open for Innovation">
            <a:extLst>
              <a:ext uri="{FF2B5EF4-FFF2-40B4-BE49-F238E27FC236}">
                <a16:creationId xmlns:a16="http://schemas.microsoft.com/office/drawing/2014/main" id="{ABD7BAF7-B0FE-4751-92CC-A23DE2308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038" y="2389329"/>
            <a:ext cx="1730101" cy="1730101"/>
          </a:xfrm>
          <a:prstGeom prst="rect">
            <a:avLst/>
          </a:prstGeom>
          <a:noFill/>
          <a:scene3d>
            <a:camera prst="isometricOffAxis1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KNIME | Open for Innovation">
            <a:extLst>
              <a:ext uri="{FF2B5EF4-FFF2-40B4-BE49-F238E27FC236}">
                <a16:creationId xmlns:a16="http://schemas.microsoft.com/office/drawing/2014/main" id="{EA014517-4949-4108-8171-58FA32E2E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038" y="3631716"/>
            <a:ext cx="1730101" cy="1730101"/>
          </a:xfrm>
          <a:prstGeom prst="rect">
            <a:avLst/>
          </a:prstGeom>
          <a:noFill/>
          <a:scene3d>
            <a:camera prst="isometricOffAxis1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NIME | Open for Innovation">
            <a:extLst>
              <a:ext uri="{FF2B5EF4-FFF2-40B4-BE49-F238E27FC236}">
                <a16:creationId xmlns:a16="http://schemas.microsoft.com/office/drawing/2014/main" id="{C9869622-8E11-4FB6-9130-756426DD6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038" y="4245959"/>
            <a:ext cx="1730101" cy="1730101"/>
          </a:xfrm>
          <a:prstGeom prst="rect">
            <a:avLst/>
          </a:prstGeom>
          <a:noFill/>
          <a:scene3d>
            <a:camera prst="isometricOffAxis1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NIME | Open for Innovation">
            <a:extLst>
              <a:ext uri="{FF2B5EF4-FFF2-40B4-BE49-F238E27FC236}">
                <a16:creationId xmlns:a16="http://schemas.microsoft.com/office/drawing/2014/main" id="{9D17D895-E2A4-48D5-9F01-C2322D1A7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037" y="4868072"/>
            <a:ext cx="1730101" cy="1730101"/>
          </a:xfrm>
          <a:prstGeom prst="rect">
            <a:avLst/>
          </a:prstGeom>
          <a:noFill/>
          <a:scene3d>
            <a:camera prst="isometricOffAxis1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KNIME | Open for Innovation">
            <a:extLst>
              <a:ext uri="{FF2B5EF4-FFF2-40B4-BE49-F238E27FC236}">
                <a16:creationId xmlns:a16="http://schemas.microsoft.com/office/drawing/2014/main" id="{05DF0BC2-2AD5-4382-8041-D8A2154AD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35" y="2153124"/>
            <a:ext cx="1269526" cy="126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KNIME | Open for Innovation">
            <a:extLst>
              <a:ext uri="{FF2B5EF4-FFF2-40B4-BE49-F238E27FC236}">
                <a16:creationId xmlns:a16="http://schemas.microsoft.com/office/drawing/2014/main" id="{126B0525-B64B-4E5F-BC69-C378D71AA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26840">
            <a:off x="780135" y="3728224"/>
            <a:ext cx="1269526" cy="126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KNIME | Open for Innovation">
            <a:extLst>
              <a:ext uri="{FF2B5EF4-FFF2-40B4-BE49-F238E27FC236}">
                <a16:creationId xmlns:a16="http://schemas.microsoft.com/office/drawing/2014/main" id="{C1D906A5-427A-4D8A-8D7C-0D15BF76E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67610">
            <a:off x="2462395" y="2937954"/>
            <a:ext cx="1269526" cy="126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KNIME | Open for Innovation">
            <a:extLst>
              <a:ext uri="{FF2B5EF4-FFF2-40B4-BE49-F238E27FC236}">
                <a16:creationId xmlns:a16="http://schemas.microsoft.com/office/drawing/2014/main" id="{6523AD62-4D17-4143-BFB8-1FDBC96B0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28002">
            <a:off x="3355893" y="1439167"/>
            <a:ext cx="1269526" cy="126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KNIME | Open for Innovation">
            <a:extLst>
              <a:ext uri="{FF2B5EF4-FFF2-40B4-BE49-F238E27FC236}">
                <a16:creationId xmlns:a16="http://schemas.microsoft.com/office/drawing/2014/main" id="{327A7A1A-97C4-4F81-890B-B2D02D052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21307">
            <a:off x="3757400" y="4571618"/>
            <a:ext cx="1269526" cy="126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KNIME | Open for Innovation">
            <a:extLst>
              <a:ext uri="{FF2B5EF4-FFF2-40B4-BE49-F238E27FC236}">
                <a16:creationId xmlns:a16="http://schemas.microsoft.com/office/drawing/2014/main" id="{911469C0-A3A4-4E10-9A83-DAD5FB7A0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2885">
            <a:off x="2078817" y="4782743"/>
            <a:ext cx="1269526" cy="126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KNIME | Open for Innovation">
            <a:extLst>
              <a:ext uri="{FF2B5EF4-FFF2-40B4-BE49-F238E27FC236}">
                <a16:creationId xmlns:a16="http://schemas.microsoft.com/office/drawing/2014/main" id="{E368EC21-A7A2-41E4-A854-A47EDB7DF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01053">
            <a:off x="4064859" y="2937953"/>
            <a:ext cx="1269526" cy="1269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27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69F65-E646-459F-961B-89E95014822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rgbClr val="65BDEF"/>
                </a:solidFill>
              </a:rPr>
              <a:t>Code of Practice research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rgbClr val="65BDEF"/>
                </a:solidFill>
              </a:rPr>
              <a:t>2018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rgbClr val="65BDEF"/>
                </a:solidFill>
              </a:rPr>
              <a:t>80 organisations consulted F2F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rgbClr val="65BDEF"/>
                </a:solidFill>
              </a:rPr>
              <a:t>200 farmers responded to online survey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C80A0C-6055-4677-9A4F-9CDF019AE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EC9337"/>
                </a:solidFill>
              </a:rPr>
              <a:t>DATA SHARING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051A729-FEE5-46D4-B78F-3BD162AF5F8C}"/>
              </a:ext>
            </a:extLst>
          </p:cNvPr>
          <p:cNvSpPr txBox="1">
            <a:spLocks/>
          </p:cNvSpPr>
          <p:nvPr/>
        </p:nvSpPr>
        <p:spPr>
          <a:xfrm>
            <a:off x="6578600" y="1212850"/>
            <a:ext cx="52578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166" indent="-228166" algn="l" defTabSz="912663" rtl="0" eaLnBrk="1" latinLnBrk="0" hangingPunct="1">
              <a:lnSpc>
                <a:spcPct val="15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2795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4497" indent="-228166" algn="l" defTabSz="912663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2395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140828" indent="-228166" algn="l" defTabSz="912663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996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597160" indent="-228166" algn="l" defTabSz="912663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7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2053491" indent="-228166" algn="l" defTabSz="912663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7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09822" indent="-228166" algn="l" defTabSz="91266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6154" indent="-228166" algn="l" defTabSz="91266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2485" indent="-228166" algn="l" defTabSz="91266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8816" indent="-228166" algn="l" defTabSz="91266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1" u="sng" dirty="0">
                <a:solidFill>
                  <a:schemeClr val="tx1"/>
                </a:solidFill>
              </a:rPr>
              <a:t>Benefits</a:t>
            </a:r>
            <a:r>
              <a:rPr lang="en-GB" dirty="0">
                <a:solidFill>
                  <a:schemeClr val="tx1"/>
                </a:solidFill>
              </a:rPr>
              <a:t> from sharing data must be demonstrable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tx1"/>
                </a:solidFill>
              </a:rPr>
              <a:t>Moral obligation to respect farmers’ “</a:t>
            </a:r>
            <a:r>
              <a:rPr lang="en-GB" b="1" u="sng" dirty="0">
                <a:solidFill>
                  <a:schemeClr val="tx1"/>
                </a:solidFill>
              </a:rPr>
              <a:t>ownership</a:t>
            </a:r>
            <a:r>
              <a:rPr lang="en-GB" dirty="0">
                <a:solidFill>
                  <a:schemeClr val="tx1"/>
                </a:solidFill>
              </a:rPr>
              <a:t>” of their data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tx1"/>
                </a:solidFill>
              </a:rPr>
              <a:t>Farmers should be able to </a:t>
            </a:r>
            <a:r>
              <a:rPr lang="en-GB" b="1" u="sng" dirty="0">
                <a:solidFill>
                  <a:schemeClr val="tx1"/>
                </a:solidFill>
              </a:rPr>
              <a:t>control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where, how and by whom their data is used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tx1"/>
                </a:solidFill>
              </a:rPr>
              <a:t>Actionable </a:t>
            </a:r>
            <a:r>
              <a:rPr lang="en-GB" b="1" u="sng" dirty="0">
                <a:solidFill>
                  <a:schemeClr val="tx1"/>
                </a:solidFill>
              </a:rPr>
              <a:t>insights</a:t>
            </a:r>
            <a:r>
              <a:rPr lang="en-GB" dirty="0">
                <a:solidFill>
                  <a:schemeClr val="tx1"/>
                </a:solidFill>
              </a:rPr>
              <a:t> preferred to “money for data”  </a:t>
            </a:r>
          </a:p>
          <a:p>
            <a:pPr>
              <a:lnSpc>
                <a:spcPct val="100000"/>
              </a:lnSpc>
            </a:pPr>
            <a:endParaRPr lang="en-GB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7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9B314E59-56B5-4FF8-9245-4CA959860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19" y="156300"/>
            <a:ext cx="5305582" cy="720000"/>
          </a:xfrm>
        </p:spPr>
        <p:txBody>
          <a:bodyPr/>
          <a:lstStyle/>
          <a:p>
            <a:r>
              <a:rPr lang="en-GB" dirty="0">
                <a:solidFill>
                  <a:srgbClr val="EC9337"/>
                </a:solidFill>
              </a:rPr>
              <a:t>DATA SHARING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C6D7E5-FD92-45DE-9E54-4CD8B2D8926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Development of the code focused on…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62291EBB-EB6D-42C0-BB37-8119D8D9A36C}"/>
              </a:ext>
            </a:extLst>
          </p:cNvPr>
          <p:cNvSpPr txBox="1">
            <a:spLocks/>
          </p:cNvSpPr>
          <p:nvPr/>
        </p:nvSpPr>
        <p:spPr>
          <a:xfrm>
            <a:off x="6433075" y="1208088"/>
            <a:ext cx="5434013" cy="4576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166" indent="-228166" algn="l" defTabSz="912663" rtl="0" eaLnBrk="1" latinLnBrk="0" hangingPunct="1">
              <a:lnSpc>
                <a:spcPct val="15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2795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4497" indent="-228166" algn="l" defTabSz="912663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2395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0828" indent="-228166" algn="l" defTabSz="912663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996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597160" indent="-228166" algn="l" defTabSz="912663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3491" indent="-228166" algn="l" defTabSz="912663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09822" indent="-228166" algn="l" defTabSz="91266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6154" indent="-228166" algn="l" defTabSz="91266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2485" indent="-228166" algn="l" defTabSz="91266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8816" indent="-228166" algn="l" defTabSz="91266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800" b="1" dirty="0">
                <a:solidFill>
                  <a:srgbClr val="EA5C14"/>
                </a:solidFill>
              </a:rPr>
              <a:t>Trust</a:t>
            </a:r>
            <a:r>
              <a:rPr lang="en-GB" sz="2800" dirty="0"/>
              <a:t> </a:t>
            </a:r>
            <a:r>
              <a:rPr lang="en-GB" sz="2800" dirty="0">
                <a:solidFill>
                  <a:schemeClr val="bg1"/>
                </a:solidFill>
              </a:rPr>
              <a:t>– </a:t>
            </a:r>
            <a:r>
              <a:rPr lang="en-GB" sz="2200" dirty="0">
                <a:solidFill>
                  <a:schemeClr val="bg1"/>
                </a:solidFill>
              </a:rPr>
              <a:t>ensuring farmers’ data is accessed, shared, stored, used and developed in a secure environment where there is transparency as to its ownership, use and impact </a:t>
            </a:r>
          </a:p>
          <a:p>
            <a:pPr>
              <a:lnSpc>
                <a:spcPct val="100000"/>
              </a:lnSpc>
            </a:pPr>
            <a:r>
              <a:rPr lang="en-GB" sz="2800" b="1" dirty="0">
                <a:solidFill>
                  <a:srgbClr val="65BDEF"/>
                </a:solidFill>
              </a:rPr>
              <a:t>Legal</a:t>
            </a:r>
            <a:r>
              <a:rPr lang="en-GB" sz="2800" dirty="0">
                <a:solidFill>
                  <a:srgbClr val="65BDEF"/>
                </a:solidFill>
              </a:rPr>
              <a:t> </a:t>
            </a:r>
            <a:r>
              <a:rPr lang="en-GB" sz="2800" dirty="0">
                <a:solidFill>
                  <a:schemeClr val="bg1"/>
                </a:solidFill>
              </a:rPr>
              <a:t>– </a:t>
            </a:r>
            <a:r>
              <a:rPr lang="en-GB" sz="2200" dirty="0">
                <a:solidFill>
                  <a:schemeClr val="bg1"/>
                </a:solidFill>
              </a:rPr>
              <a:t>making sure that data flows are backed by a legal framework that supports trust and transparency</a:t>
            </a:r>
          </a:p>
          <a:p>
            <a:pPr>
              <a:lnSpc>
                <a:spcPct val="100000"/>
              </a:lnSpc>
            </a:pPr>
            <a:r>
              <a:rPr lang="en-GB" sz="2800" b="1" dirty="0">
                <a:solidFill>
                  <a:srgbClr val="769722"/>
                </a:solidFill>
              </a:rPr>
              <a:t>Technical</a:t>
            </a:r>
            <a:r>
              <a:rPr lang="en-GB" sz="2800" dirty="0"/>
              <a:t> </a:t>
            </a:r>
            <a:r>
              <a:rPr lang="en-GB" sz="2800" dirty="0">
                <a:solidFill>
                  <a:schemeClr val="bg1"/>
                </a:solidFill>
              </a:rPr>
              <a:t>– </a:t>
            </a:r>
            <a:r>
              <a:rPr lang="en-GB" sz="2200" dirty="0">
                <a:solidFill>
                  <a:schemeClr val="bg1"/>
                </a:solidFill>
              </a:rPr>
              <a:t>creating an ecosystem of aligned approaches that allow data to pass between permissioned entities in a frictionless way</a:t>
            </a:r>
          </a:p>
          <a:p>
            <a:pPr>
              <a:lnSpc>
                <a:spcPct val="100000"/>
              </a:lnSpc>
            </a:pPr>
            <a:endParaRPr lang="en-GB" sz="2200" dirty="0">
              <a:solidFill>
                <a:schemeClr val="bg1"/>
              </a:solidFill>
            </a:endParaRPr>
          </a:p>
          <a:p>
            <a:pPr lvl="1">
              <a:lnSpc>
                <a:spcPct val="100000"/>
              </a:lnSpc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99460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BFD7A-5C4C-48EF-8248-ADCC9FA2B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WHEN IT COMES TO DATA TRUST IS #1</a:t>
            </a:r>
          </a:p>
        </p:txBody>
      </p:sp>
      <p:pic>
        <p:nvPicPr>
          <p:cNvPr id="4" name="Graphic 3" descr="Shield Tick outline">
            <a:extLst>
              <a:ext uri="{FF2B5EF4-FFF2-40B4-BE49-F238E27FC236}">
                <a16:creationId xmlns:a16="http://schemas.microsoft.com/office/drawing/2014/main" id="{AEB60900-AEB9-2775-198D-22176CC50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19539" y="1365278"/>
            <a:ext cx="4603722" cy="460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26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BFD7A-5C4C-48EF-8248-ADCC9FA2B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CHALLENGES WITH FARM 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04FC1F-CC58-4661-97BD-7EF2C82AF7F0}"/>
              </a:ext>
            </a:extLst>
          </p:cNvPr>
          <p:cNvSpPr/>
          <p:nvPr/>
        </p:nvSpPr>
        <p:spPr>
          <a:xfrm>
            <a:off x="8765864" y="3279465"/>
            <a:ext cx="3044599" cy="5293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7806753-0039-44C8-8EDD-58BBF3376D2F}"/>
              </a:ext>
            </a:extLst>
          </p:cNvPr>
          <p:cNvSpPr/>
          <p:nvPr/>
        </p:nvSpPr>
        <p:spPr>
          <a:xfrm>
            <a:off x="8650131" y="4838348"/>
            <a:ext cx="3044599" cy="5293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566E07-049A-45D5-91ED-34664965FB55}"/>
              </a:ext>
            </a:extLst>
          </p:cNvPr>
          <p:cNvSpPr txBox="1"/>
          <p:nvPr/>
        </p:nvSpPr>
        <p:spPr>
          <a:xfrm>
            <a:off x="663418" y="1175955"/>
            <a:ext cx="113062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Fragmented</a:t>
            </a:r>
            <a:r>
              <a:rPr lang="en-GB" sz="2400" dirty="0"/>
              <a:t> – bitty and incomplete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Heterogeneous</a:t>
            </a:r>
            <a:r>
              <a:rPr lang="en-GB" sz="2400" dirty="0"/>
              <a:t> – non-standardised and incompatible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Varying quality</a:t>
            </a:r>
            <a:r>
              <a:rPr lang="en-GB" sz="2400" dirty="0"/>
              <a:t> – rubbish in = rubbish out!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Conflicting</a:t>
            </a:r>
            <a:r>
              <a:rPr lang="en-GB" sz="2400" dirty="0"/>
              <a:t> – what’s the source of truth?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Often hard to reach</a:t>
            </a:r>
            <a:r>
              <a:rPr lang="en-GB" sz="2400" dirty="0"/>
              <a:t> – old/legacy systems; non-cloud; poor rural connectivity</a:t>
            </a:r>
          </a:p>
        </p:txBody>
      </p:sp>
    </p:spTree>
    <p:extLst>
      <p:ext uri="{BB962C8B-B14F-4D97-AF65-F5344CB8AC3E}">
        <p14:creationId xmlns:p14="http://schemas.microsoft.com/office/powerpoint/2010/main" val="148567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BFD7A-5C4C-48EF-8248-ADCC9FA2B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OPPORTUNITY FOR INNOVATION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04FC1F-CC58-4661-97BD-7EF2C82AF7F0}"/>
              </a:ext>
            </a:extLst>
          </p:cNvPr>
          <p:cNvSpPr/>
          <p:nvPr/>
        </p:nvSpPr>
        <p:spPr>
          <a:xfrm>
            <a:off x="8765864" y="3279465"/>
            <a:ext cx="3044599" cy="5293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7806753-0039-44C8-8EDD-58BBF3376D2F}"/>
              </a:ext>
            </a:extLst>
          </p:cNvPr>
          <p:cNvSpPr/>
          <p:nvPr/>
        </p:nvSpPr>
        <p:spPr>
          <a:xfrm>
            <a:off x="8650131" y="4838348"/>
            <a:ext cx="3044599" cy="5293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566E07-049A-45D5-91ED-34664965FB55}"/>
              </a:ext>
            </a:extLst>
          </p:cNvPr>
          <p:cNvSpPr txBox="1"/>
          <p:nvPr/>
        </p:nvSpPr>
        <p:spPr>
          <a:xfrm>
            <a:off x="663418" y="1175955"/>
            <a:ext cx="11306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Gains from data are potentially enormous…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6A02E5-287A-15A6-0A4A-FF099C2428E3}"/>
              </a:ext>
            </a:extLst>
          </p:cNvPr>
          <p:cNvSpPr txBox="1"/>
          <p:nvPr/>
        </p:nvSpPr>
        <p:spPr>
          <a:xfrm>
            <a:off x="1570143" y="2185451"/>
            <a:ext cx="910251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/>
              <a:t>“If [rural] connectivity is implemented successfully in agriculture, the industry could tack on $500 billion in additional value to the global gross domestic product by 2030, according to our research.”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3924AF-245C-C6A9-1810-FC776FEC8DEE}"/>
              </a:ext>
            </a:extLst>
          </p:cNvPr>
          <p:cNvSpPr txBox="1"/>
          <p:nvPr/>
        </p:nvSpPr>
        <p:spPr>
          <a:xfrm>
            <a:off x="5931831" y="4001260"/>
            <a:ext cx="48290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Agriculture’s connected future: How technology can yield new growth </a:t>
            </a:r>
            <a:r>
              <a:rPr lang="en-US" dirty="0"/>
              <a:t>|</a:t>
            </a:r>
            <a:r>
              <a:rPr lang="en-US" i="1" dirty="0"/>
              <a:t> </a:t>
            </a:r>
            <a:r>
              <a:rPr lang="en-GB" dirty="0"/>
              <a:t>McKinsey October, 2020</a:t>
            </a:r>
          </a:p>
        </p:txBody>
      </p:sp>
    </p:spTree>
    <p:extLst>
      <p:ext uri="{BB962C8B-B14F-4D97-AF65-F5344CB8AC3E}">
        <p14:creationId xmlns:p14="http://schemas.microsoft.com/office/powerpoint/2010/main" val="43387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A PPT blank template " id="{90A1189F-BE4E-4B86-81B6-7718E674902D}" vid="{0B1D89B1-5844-4FFC-84F0-1BB1CF4B79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4b45987-f983-4fe7-b6b5-1266c697461f">
      <UserInfo>
        <DisplayName>William Simm</DisplayName>
        <AccountId>30</AccountId>
        <AccountType/>
      </UserInfo>
      <UserInfo>
        <DisplayName>Anna Powell</DisplayName>
        <AccountId>40</AccountId>
        <AccountType/>
      </UserInfo>
      <UserInfo>
        <DisplayName>Richard Vecqueray</DisplayName>
        <AccountId>19</AccountId>
        <AccountType/>
      </UserInfo>
    </SharedWithUsers>
    <Classification xmlns="f5dd8778-680e-4ea8-b4b4-1d3656ad017d">Intellectual Property</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736DE155ACF345BCDC3DB80381F5D9" ma:contentTypeVersion="12" ma:contentTypeDescription="Create a new document." ma:contentTypeScope="" ma:versionID="70e08c53dc97f85199fc92b8fec50be4">
  <xsd:schema xmlns:xsd="http://www.w3.org/2001/XMLSchema" xmlns:xs="http://www.w3.org/2001/XMLSchema" xmlns:p="http://schemas.microsoft.com/office/2006/metadata/properties" xmlns:ns2="f5dd8778-680e-4ea8-b4b4-1d3656ad017d" xmlns:ns3="34b45987-f983-4fe7-b6b5-1266c697461f" targetNamespace="http://schemas.microsoft.com/office/2006/metadata/properties" ma:root="true" ma:fieldsID="d645124b21b64db742f4c85009d1f9c2" ns2:_="" ns3:_="">
    <xsd:import namespace="f5dd8778-680e-4ea8-b4b4-1d3656ad017d"/>
    <xsd:import namespace="34b45987-f983-4fe7-b6b5-1266c697461f"/>
    <xsd:element name="properties">
      <xsd:complexType>
        <xsd:sequence>
          <xsd:element name="documentManagement">
            <xsd:complexType>
              <xsd:all>
                <xsd:element ref="ns2:Classification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d8778-680e-4ea8-b4b4-1d3656ad017d" elementFormDefault="qualified">
    <xsd:import namespace="http://schemas.microsoft.com/office/2006/documentManagement/types"/>
    <xsd:import namespace="http://schemas.microsoft.com/office/infopath/2007/PartnerControls"/>
    <xsd:element name="Classification" ma:index="8" ma:displayName="Classification" ma:default="Intellectual Property" ma:description="Document classification" ma:format="RadioButtons" ma:internalName="Classification">
      <xsd:simpleType>
        <xsd:restriction base="dms:Choice">
          <xsd:enumeration value="Public"/>
          <xsd:enumeration value="Intellectual Property"/>
          <xsd:enumeration value="Confidential"/>
          <xsd:enumeration value="Personal data"/>
          <xsd:enumeration value="Private and confidential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b45987-f983-4fe7-b6b5-1266c6974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F9FAE0-AA9E-4A26-8AA7-A4E92F9A9C30}">
  <ds:schemaRefs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34b45987-f983-4fe7-b6b5-1266c697461f"/>
    <ds:schemaRef ds:uri="f5dd8778-680e-4ea8-b4b4-1d3656ad017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9044A50-26F5-4CD8-AF30-9A56150B41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9C4827-900A-4ED9-85BF-AF6D4567912E}">
  <ds:schemaRefs>
    <ds:schemaRef ds:uri="34b45987-f983-4fe7-b6b5-1266c697461f"/>
    <ds:schemaRef ds:uri="f5dd8778-680e-4ea8-b4b4-1d3656ad017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MoA PPT blank template  (2)</Template>
  <TotalTime>428</TotalTime>
  <Words>725</Words>
  <Application>Microsoft Office PowerPoint</Application>
  <PresentationFormat>Custom</PresentationFormat>
  <Paragraphs>113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Gotham</vt:lpstr>
      <vt:lpstr>Office Theme</vt:lpstr>
      <vt:lpstr>PowerPoint Presentation</vt:lpstr>
      <vt:lpstr>A BIT OF BACKGROUND…</vt:lpstr>
      <vt:lpstr>WHAT’S DRIVING THE DEMAND FOR DATA?</vt:lpstr>
      <vt:lpstr>BUT TO INNOVATE WE NEED TO…</vt:lpstr>
      <vt:lpstr>DATA SHARING</vt:lpstr>
      <vt:lpstr>DATA SHARING</vt:lpstr>
      <vt:lpstr>WHEN IT COMES TO DATA TRUST IS #1</vt:lpstr>
      <vt:lpstr>THE CHALLENGES WITH FARM DATA</vt:lpstr>
      <vt:lpstr>OPPORTUNITY FOR INNOVATION</vt:lpstr>
      <vt:lpstr>PURE FARMING – A DATA TECHNOLOGY SUITE</vt:lpstr>
      <vt:lpstr>PURE FARMING – A DATA TECHNOLOGY SUITE</vt:lpstr>
      <vt:lpstr>PURE FARMING – A DATA TECHNOLOGY SUITE</vt:lpstr>
      <vt:lpstr>PURE FARMING – A DATA TECHNOLOGY SUITE</vt:lpstr>
      <vt:lpstr>PURE FARMING – A DATA TECHNOLOGY SUITE</vt:lpstr>
      <vt:lpstr>PURE FARMING – A DATA TECHNOLOGY SUITE</vt:lpstr>
      <vt:lpstr>PURE FARMING – POWERING UP INNOVATION (an example)</vt:lpstr>
      <vt:lpstr>PURE FARMING – EXAMPLE USE CASES FOR INNOVATION</vt:lpstr>
      <vt:lpstr>POWERING YOU UP</vt:lpstr>
      <vt:lpstr>POWERING YOU 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 Gairdner</dc:creator>
  <cp:lastModifiedBy>Julian Gairdner</cp:lastModifiedBy>
  <cp:revision>32</cp:revision>
  <dcterms:created xsi:type="dcterms:W3CDTF">2022-03-22T09:11:56Z</dcterms:created>
  <dcterms:modified xsi:type="dcterms:W3CDTF">2022-05-04T08:41:37Z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2021-05-17T00:00:00Z</vt:filetime>
  </property>
  <property fmtid="{D5CDD505-2E9C-101B-9397-08002B2CF9AE}" pid="3" name="Creator">
    <vt:lpwstr>Adobe InDesign 16.1 (Windows)</vt:lpwstr>
  </property>
  <property fmtid="{D5CDD505-2E9C-101B-9397-08002B2CF9AE}" pid="4" name="LastSaved">
    <vt:filetime>2021-05-18T00:00:00Z</vt:filetime>
  </property>
  <property fmtid="{D5CDD505-2E9C-101B-9397-08002B2CF9AE}" pid="5" name="ContentTypeId">
    <vt:lpwstr>0x01010040736DE155ACF345BCDC3DB80381F5D9</vt:lpwstr>
  </property>
</Properties>
</file>