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63" r:id="rId5"/>
    <p:sldId id="262" r:id="rId6"/>
    <p:sldId id="261" r:id="rId7"/>
    <p:sldId id="264" r:id="rId8"/>
    <p:sldId id="265" r:id="rId9"/>
    <p:sldId id="258" r:id="rId10"/>
    <p:sldId id="267" r:id="rId11"/>
    <p:sldId id="268" r:id="rId12"/>
    <p:sldId id="266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13B"/>
    <a:srgbClr val="F9B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84"/>
  </p:normalViewPr>
  <p:slideViewPr>
    <p:cSldViewPr snapToGrid="0" snapToObjects="1">
      <p:cViewPr>
        <p:scale>
          <a:sx n="91" d="100"/>
          <a:sy n="91" d="100"/>
        </p:scale>
        <p:origin x="17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72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Monthly usage  100 kVa site</c:v>
                </c:pt>
              </c:strCache>
            </c:strRef>
          </c:tx>
          <c:spPr>
            <a:solidFill>
              <a:srgbClr val="E8813B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January 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15000</c:v>
                </c:pt>
                <c:pt idx="1">
                  <c:v>15000</c:v>
                </c:pt>
                <c:pt idx="2">
                  <c:v>14000</c:v>
                </c:pt>
                <c:pt idx="3">
                  <c:v>12000</c:v>
                </c:pt>
                <c:pt idx="4">
                  <c:v>8000</c:v>
                </c:pt>
                <c:pt idx="5">
                  <c:v>6000</c:v>
                </c:pt>
                <c:pt idx="6">
                  <c:v>2000</c:v>
                </c:pt>
                <c:pt idx="7">
                  <c:v>2000</c:v>
                </c:pt>
                <c:pt idx="8">
                  <c:v>8000</c:v>
                </c:pt>
                <c:pt idx="9">
                  <c:v>25000</c:v>
                </c:pt>
                <c:pt idx="10">
                  <c:v>20000</c:v>
                </c:pt>
                <c:pt idx="11">
                  <c:v>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6C-8F4F-9E01-85C6B4538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523295"/>
        <c:axId val="412770159"/>
      </c:barChart>
      <c:catAx>
        <c:axId val="157523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770159"/>
        <c:crosses val="autoZero"/>
        <c:auto val="1"/>
        <c:lblAlgn val="ctr"/>
        <c:lblOffset val="100"/>
        <c:noMultiLvlLbl val="0"/>
      </c:catAx>
      <c:valAx>
        <c:axId val="41277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523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generation data 100 Kwp SPV</c:v>
                </c:pt>
              </c:strCache>
            </c:strRef>
          </c:tx>
          <c:spPr>
            <a:solidFill>
              <a:srgbClr val="E8813B"/>
            </a:solidFill>
            <a:ln>
              <a:noFill/>
            </a:ln>
            <a:effectLst/>
          </c:spPr>
          <c:invertIfNegative val="0"/>
          <c:cat>
            <c:strRef>
              <c:f>Sheet1!$E$2:$E$13</c:f>
              <c:strCache>
                <c:ptCount val="12"/>
                <c:pt idx="0">
                  <c:v>January 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Sheet1!$F$2:$F$13</c:f>
              <c:numCache>
                <c:formatCode>0</c:formatCode>
                <c:ptCount val="12"/>
                <c:pt idx="0">
                  <c:v>3584.76</c:v>
                </c:pt>
                <c:pt idx="1">
                  <c:v>3806.732</c:v>
                </c:pt>
                <c:pt idx="2">
                  <c:v>5782.5770000000002</c:v>
                </c:pt>
                <c:pt idx="3">
                  <c:v>9704.2950000000001</c:v>
                </c:pt>
                <c:pt idx="4">
                  <c:v>13001.791999999999</c:v>
                </c:pt>
                <c:pt idx="5">
                  <c:v>12325.297</c:v>
                </c:pt>
                <c:pt idx="6">
                  <c:v>10474.053</c:v>
                </c:pt>
                <c:pt idx="7">
                  <c:v>11594.587</c:v>
                </c:pt>
                <c:pt idx="8">
                  <c:v>9642.3960000000006</c:v>
                </c:pt>
                <c:pt idx="9">
                  <c:v>7216.7870000000003</c:v>
                </c:pt>
                <c:pt idx="10">
                  <c:v>5195.2340000000004</c:v>
                </c:pt>
                <c:pt idx="11">
                  <c:v>3435.4360000000001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8-9F4B-BEB8-C446E1CCC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6020160"/>
        <c:axId val="1986021808"/>
      </c:barChart>
      <c:catAx>
        <c:axId val="198602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6021808"/>
        <c:crosses val="autoZero"/>
        <c:auto val="1"/>
        <c:lblAlgn val="ctr"/>
        <c:lblOffset val="100"/>
        <c:noMultiLvlLbl val="0"/>
      </c:catAx>
      <c:valAx>
        <c:axId val="198602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602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76D09-7FEF-6A4E-9216-DC7789589473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879322D0-B342-CA4E-BA16-F17CA85DE4BF}">
      <dgm:prSet phldrT="[Text]"/>
      <dgm:spPr>
        <a:solidFill>
          <a:srgbClr val="E8813B"/>
        </a:solidFill>
      </dgm:spPr>
      <dgm:t>
        <a:bodyPr/>
        <a:lstStyle/>
        <a:p>
          <a:r>
            <a:rPr lang="en-GB" dirty="0"/>
            <a:t>Green Levies </a:t>
          </a:r>
        </a:p>
      </dgm:t>
    </dgm:pt>
    <dgm:pt modelId="{A5834571-7AD2-A147-B631-336B5D2C92C0}" type="parTrans" cxnId="{36C35599-BB16-734A-BB81-2F8241CA6A3E}">
      <dgm:prSet/>
      <dgm:spPr/>
      <dgm:t>
        <a:bodyPr/>
        <a:lstStyle/>
        <a:p>
          <a:endParaRPr lang="en-GB"/>
        </a:p>
      </dgm:t>
    </dgm:pt>
    <dgm:pt modelId="{95C2EC7E-173E-5748-8670-C6430C652DDA}" type="sibTrans" cxnId="{36C35599-BB16-734A-BB81-2F8241CA6A3E}">
      <dgm:prSet/>
      <dgm:spPr/>
      <dgm:t>
        <a:bodyPr/>
        <a:lstStyle/>
        <a:p>
          <a:endParaRPr lang="en-GB"/>
        </a:p>
      </dgm:t>
    </dgm:pt>
    <dgm:pt modelId="{9ADFC929-FDF2-D94F-916F-607B261EC61E}">
      <dgm:prSet phldrT="[Text]"/>
      <dgm:spPr>
        <a:solidFill>
          <a:srgbClr val="E8813B"/>
        </a:solidFill>
      </dgm:spPr>
      <dgm:t>
        <a:bodyPr/>
        <a:lstStyle/>
        <a:p>
          <a:r>
            <a:rPr lang="en-GB" dirty="0"/>
            <a:t>Intermittency</a:t>
          </a:r>
        </a:p>
      </dgm:t>
    </dgm:pt>
    <dgm:pt modelId="{B8E745F4-6430-174E-8DAD-55AFA66A9F02}" type="parTrans" cxnId="{9D7C762E-872C-3941-B214-CC8A60AF6F83}">
      <dgm:prSet/>
      <dgm:spPr/>
      <dgm:t>
        <a:bodyPr/>
        <a:lstStyle/>
        <a:p>
          <a:endParaRPr lang="en-GB"/>
        </a:p>
      </dgm:t>
    </dgm:pt>
    <dgm:pt modelId="{1BB565BC-2D4C-1544-A56D-4257D4AA1298}" type="sibTrans" cxnId="{9D7C762E-872C-3941-B214-CC8A60AF6F83}">
      <dgm:prSet/>
      <dgm:spPr/>
      <dgm:t>
        <a:bodyPr/>
        <a:lstStyle/>
        <a:p>
          <a:endParaRPr lang="en-GB"/>
        </a:p>
      </dgm:t>
    </dgm:pt>
    <dgm:pt modelId="{E7A0ADA5-3A09-5549-9458-E936A4A83B97}">
      <dgm:prSet phldrT="[Text]"/>
      <dgm:spPr>
        <a:solidFill>
          <a:srgbClr val="E8813B"/>
        </a:solidFill>
      </dgm:spPr>
      <dgm:t>
        <a:bodyPr/>
        <a:lstStyle/>
        <a:p>
          <a:r>
            <a:rPr lang="en-GB" dirty="0"/>
            <a:t>Rising wholesale costs</a:t>
          </a:r>
        </a:p>
      </dgm:t>
    </dgm:pt>
    <dgm:pt modelId="{D0E25089-8835-3044-9828-CFA6262E7B15}" type="sibTrans" cxnId="{F89D8915-8601-5E4A-A981-49CB09AF4A0A}">
      <dgm:prSet/>
      <dgm:spPr/>
      <dgm:t>
        <a:bodyPr/>
        <a:lstStyle/>
        <a:p>
          <a:endParaRPr lang="en-GB"/>
        </a:p>
      </dgm:t>
    </dgm:pt>
    <dgm:pt modelId="{AFCE7BF9-57CA-F648-AC89-00088EC9E1A7}" type="parTrans" cxnId="{F89D8915-8601-5E4A-A981-49CB09AF4A0A}">
      <dgm:prSet/>
      <dgm:spPr/>
      <dgm:t>
        <a:bodyPr/>
        <a:lstStyle/>
        <a:p>
          <a:endParaRPr lang="en-GB"/>
        </a:p>
      </dgm:t>
    </dgm:pt>
    <dgm:pt modelId="{D2CFEB24-2E3A-F045-97D0-E1CACE7C5A52}">
      <dgm:prSet/>
      <dgm:spPr>
        <a:solidFill>
          <a:srgbClr val="E8813B"/>
        </a:solidFill>
      </dgm:spPr>
      <dgm:t>
        <a:bodyPr/>
        <a:lstStyle/>
        <a:p>
          <a:r>
            <a:rPr lang="en-GB" dirty="0"/>
            <a:t>Geo-political tensions</a:t>
          </a:r>
        </a:p>
      </dgm:t>
    </dgm:pt>
    <dgm:pt modelId="{BDDA514B-2015-1F46-B043-07AC20822C8B}" type="parTrans" cxnId="{51239E86-D959-4345-818A-6B3AD035D5EA}">
      <dgm:prSet/>
      <dgm:spPr/>
      <dgm:t>
        <a:bodyPr/>
        <a:lstStyle/>
        <a:p>
          <a:endParaRPr lang="en-GB"/>
        </a:p>
      </dgm:t>
    </dgm:pt>
    <dgm:pt modelId="{1686AF89-6034-DC45-BAED-06415DE11B6F}" type="sibTrans" cxnId="{51239E86-D959-4345-818A-6B3AD035D5EA}">
      <dgm:prSet/>
      <dgm:spPr/>
      <dgm:t>
        <a:bodyPr/>
        <a:lstStyle/>
        <a:p>
          <a:endParaRPr lang="en-GB"/>
        </a:p>
      </dgm:t>
    </dgm:pt>
    <dgm:pt modelId="{2452E69D-4577-FE4D-8BC3-3C40EF57B1FA}" type="pres">
      <dgm:prSet presAssocID="{B3876D09-7FEF-6A4E-9216-DC7789589473}" presName="Name0" presStyleCnt="0">
        <dgm:presLayoutVars>
          <dgm:dir/>
          <dgm:resizeHandles val="exact"/>
        </dgm:presLayoutVars>
      </dgm:prSet>
      <dgm:spPr/>
    </dgm:pt>
    <dgm:pt modelId="{B16EF451-C946-4B43-85F7-CB5F13F4EA89}" type="pres">
      <dgm:prSet presAssocID="{879322D0-B342-CA4E-BA16-F17CA85DE4BF}" presName="parTxOnly" presStyleLbl="node1" presStyleIdx="0" presStyleCnt="4">
        <dgm:presLayoutVars>
          <dgm:bulletEnabled val="1"/>
        </dgm:presLayoutVars>
      </dgm:prSet>
      <dgm:spPr/>
    </dgm:pt>
    <dgm:pt modelId="{FD9558E8-0809-9D49-A0C7-07A740691042}" type="pres">
      <dgm:prSet presAssocID="{95C2EC7E-173E-5748-8670-C6430C652DDA}" presName="parSpace" presStyleCnt="0"/>
      <dgm:spPr/>
    </dgm:pt>
    <dgm:pt modelId="{7EB2535B-35C5-9F48-BA37-5E5EE629390F}" type="pres">
      <dgm:prSet presAssocID="{E7A0ADA5-3A09-5549-9458-E936A4A83B97}" presName="parTxOnly" presStyleLbl="node1" presStyleIdx="1" presStyleCnt="4">
        <dgm:presLayoutVars>
          <dgm:bulletEnabled val="1"/>
        </dgm:presLayoutVars>
      </dgm:prSet>
      <dgm:spPr/>
    </dgm:pt>
    <dgm:pt modelId="{B3EE61CA-3E46-BE4C-B7BD-7850210E05E3}" type="pres">
      <dgm:prSet presAssocID="{D0E25089-8835-3044-9828-CFA6262E7B15}" presName="parSpace" presStyleCnt="0"/>
      <dgm:spPr/>
    </dgm:pt>
    <dgm:pt modelId="{5186DDDF-CA9C-ED41-97F7-867024D5758F}" type="pres">
      <dgm:prSet presAssocID="{9ADFC929-FDF2-D94F-916F-607B261EC61E}" presName="parTxOnly" presStyleLbl="node1" presStyleIdx="2" presStyleCnt="4">
        <dgm:presLayoutVars>
          <dgm:bulletEnabled val="1"/>
        </dgm:presLayoutVars>
      </dgm:prSet>
      <dgm:spPr/>
    </dgm:pt>
    <dgm:pt modelId="{035C72F3-5F15-6448-9F41-A3B1DEB7FB87}" type="pres">
      <dgm:prSet presAssocID="{1BB565BC-2D4C-1544-A56D-4257D4AA1298}" presName="parSpace" presStyleCnt="0"/>
      <dgm:spPr/>
    </dgm:pt>
    <dgm:pt modelId="{E52E0B6A-15C4-604A-BE52-F2FCB62887C5}" type="pres">
      <dgm:prSet presAssocID="{D2CFEB24-2E3A-F045-97D0-E1CACE7C5A5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F89D8915-8601-5E4A-A981-49CB09AF4A0A}" srcId="{B3876D09-7FEF-6A4E-9216-DC7789589473}" destId="{E7A0ADA5-3A09-5549-9458-E936A4A83B97}" srcOrd="1" destOrd="0" parTransId="{AFCE7BF9-57CA-F648-AC89-00088EC9E1A7}" sibTransId="{D0E25089-8835-3044-9828-CFA6262E7B15}"/>
    <dgm:cxn modelId="{9D7C762E-872C-3941-B214-CC8A60AF6F83}" srcId="{B3876D09-7FEF-6A4E-9216-DC7789589473}" destId="{9ADFC929-FDF2-D94F-916F-607B261EC61E}" srcOrd="2" destOrd="0" parTransId="{B8E745F4-6430-174E-8DAD-55AFA66A9F02}" sibTransId="{1BB565BC-2D4C-1544-A56D-4257D4AA1298}"/>
    <dgm:cxn modelId="{1A5CB079-0417-FE45-89A8-3687A6B3BEB8}" type="presOf" srcId="{B3876D09-7FEF-6A4E-9216-DC7789589473}" destId="{2452E69D-4577-FE4D-8BC3-3C40EF57B1FA}" srcOrd="0" destOrd="0" presId="urn:microsoft.com/office/officeart/2005/8/layout/hChevron3"/>
    <dgm:cxn modelId="{51239E86-D959-4345-818A-6B3AD035D5EA}" srcId="{B3876D09-7FEF-6A4E-9216-DC7789589473}" destId="{D2CFEB24-2E3A-F045-97D0-E1CACE7C5A52}" srcOrd="3" destOrd="0" parTransId="{BDDA514B-2015-1F46-B043-07AC20822C8B}" sibTransId="{1686AF89-6034-DC45-BAED-06415DE11B6F}"/>
    <dgm:cxn modelId="{36C35599-BB16-734A-BB81-2F8241CA6A3E}" srcId="{B3876D09-7FEF-6A4E-9216-DC7789589473}" destId="{879322D0-B342-CA4E-BA16-F17CA85DE4BF}" srcOrd="0" destOrd="0" parTransId="{A5834571-7AD2-A147-B631-336B5D2C92C0}" sibTransId="{95C2EC7E-173E-5748-8670-C6430C652DDA}"/>
    <dgm:cxn modelId="{B2BC3BB1-CFCA-CB4A-9FD6-F233249E892F}" type="presOf" srcId="{D2CFEB24-2E3A-F045-97D0-E1CACE7C5A52}" destId="{E52E0B6A-15C4-604A-BE52-F2FCB62887C5}" srcOrd="0" destOrd="0" presId="urn:microsoft.com/office/officeart/2005/8/layout/hChevron3"/>
    <dgm:cxn modelId="{D219E5B1-976F-5347-987F-400254DAA3EC}" type="presOf" srcId="{9ADFC929-FDF2-D94F-916F-607B261EC61E}" destId="{5186DDDF-CA9C-ED41-97F7-867024D5758F}" srcOrd="0" destOrd="0" presId="urn:microsoft.com/office/officeart/2005/8/layout/hChevron3"/>
    <dgm:cxn modelId="{78AA84BC-BB01-3D48-ABF1-FB578D0215D2}" type="presOf" srcId="{879322D0-B342-CA4E-BA16-F17CA85DE4BF}" destId="{B16EF451-C946-4B43-85F7-CB5F13F4EA89}" srcOrd="0" destOrd="0" presId="urn:microsoft.com/office/officeart/2005/8/layout/hChevron3"/>
    <dgm:cxn modelId="{AB8707BE-A8C3-BF4D-95C7-281A0B6ED85B}" type="presOf" srcId="{E7A0ADA5-3A09-5549-9458-E936A4A83B97}" destId="{7EB2535B-35C5-9F48-BA37-5E5EE629390F}" srcOrd="0" destOrd="0" presId="urn:microsoft.com/office/officeart/2005/8/layout/hChevron3"/>
    <dgm:cxn modelId="{32AD4113-7953-C943-A560-63F70386AE05}" type="presParOf" srcId="{2452E69D-4577-FE4D-8BC3-3C40EF57B1FA}" destId="{B16EF451-C946-4B43-85F7-CB5F13F4EA89}" srcOrd="0" destOrd="0" presId="urn:microsoft.com/office/officeart/2005/8/layout/hChevron3"/>
    <dgm:cxn modelId="{03F8D332-7D78-FE43-8F14-7278651890CB}" type="presParOf" srcId="{2452E69D-4577-FE4D-8BC3-3C40EF57B1FA}" destId="{FD9558E8-0809-9D49-A0C7-07A740691042}" srcOrd="1" destOrd="0" presId="urn:microsoft.com/office/officeart/2005/8/layout/hChevron3"/>
    <dgm:cxn modelId="{D13C3BAA-0840-5449-A6BC-D401BA50AA60}" type="presParOf" srcId="{2452E69D-4577-FE4D-8BC3-3C40EF57B1FA}" destId="{7EB2535B-35C5-9F48-BA37-5E5EE629390F}" srcOrd="2" destOrd="0" presId="urn:microsoft.com/office/officeart/2005/8/layout/hChevron3"/>
    <dgm:cxn modelId="{A1A06F0B-FD1B-4142-AC43-6A06B6C07B98}" type="presParOf" srcId="{2452E69D-4577-FE4D-8BC3-3C40EF57B1FA}" destId="{B3EE61CA-3E46-BE4C-B7BD-7850210E05E3}" srcOrd="3" destOrd="0" presId="urn:microsoft.com/office/officeart/2005/8/layout/hChevron3"/>
    <dgm:cxn modelId="{1BC11212-2579-9141-9A4E-946A154F5FCB}" type="presParOf" srcId="{2452E69D-4577-FE4D-8BC3-3C40EF57B1FA}" destId="{5186DDDF-CA9C-ED41-97F7-867024D5758F}" srcOrd="4" destOrd="0" presId="urn:microsoft.com/office/officeart/2005/8/layout/hChevron3"/>
    <dgm:cxn modelId="{7F67A920-3A20-6242-AA78-207E3A22E7DD}" type="presParOf" srcId="{2452E69D-4577-FE4D-8BC3-3C40EF57B1FA}" destId="{035C72F3-5F15-6448-9F41-A3B1DEB7FB87}" srcOrd="5" destOrd="0" presId="urn:microsoft.com/office/officeart/2005/8/layout/hChevron3"/>
    <dgm:cxn modelId="{635A5786-83FD-1C46-97A3-603208360002}" type="presParOf" srcId="{2452E69D-4577-FE4D-8BC3-3C40EF57B1FA}" destId="{E52E0B6A-15C4-604A-BE52-F2FCB62887C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676A2B-705A-3E4A-ABCB-02A78BC005B4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B5E4280-9333-F045-A423-B7172C3573B6}">
      <dgm:prSet phldrT="[Text]"/>
      <dgm:spPr>
        <a:solidFill>
          <a:srgbClr val="E8813B"/>
        </a:solidFill>
      </dgm:spPr>
      <dgm:t>
        <a:bodyPr/>
        <a:lstStyle/>
        <a:p>
          <a:r>
            <a:rPr lang="en-GB" dirty="0"/>
            <a:t>Step 1</a:t>
          </a:r>
        </a:p>
      </dgm:t>
    </dgm:pt>
    <dgm:pt modelId="{B2B22DE2-3D60-E64D-B473-ECB7DDA21E0D}" type="parTrans" cxnId="{F134C542-2B1B-464D-BD05-1B3597E3322F}">
      <dgm:prSet/>
      <dgm:spPr/>
      <dgm:t>
        <a:bodyPr/>
        <a:lstStyle/>
        <a:p>
          <a:endParaRPr lang="en-GB"/>
        </a:p>
      </dgm:t>
    </dgm:pt>
    <dgm:pt modelId="{BFEC0D95-F4DC-ED41-B1C7-C19C1685F7C0}" type="sibTrans" cxnId="{F134C542-2B1B-464D-BD05-1B3597E3322F}">
      <dgm:prSet/>
      <dgm:spPr/>
      <dgm:t>
        <a:bodyPr/>
        <a:lstStyle/>
        <a:p>
          <a:endParaRPr lang="en-GB"/>
        </a:p>
      </dgm:t>
    </dgm:pt>
    <dgm:pt modelId="{8003F403-CD73-BC4F-AF3E-BDABE9999219}">
      <dgm:prSet phldrT="[Text]"/>
      <dgm:spPr/>
      <dgm:t>
        <a:bodyPr/>
        <a:lstStyle/>
        <a:p>
          <a:r>
            <a:rPr lang="en-GB" b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Procurement</a:t>
          </a:r>
        </a:p>
      </dgm:t>
    </dgm:pt>
    <dgm:pt modelId="{D9FF982C-7002-F249-BE50-5D92A0DBF656}" type="parTrans" cxnId="{74574FDC-1375-E746-B7CF-EF7D3E41A29C}">
      <dgm:prSet/>
      <dgm:spPr/>
      <dgm:t>
        <a:bodyPr/>
        <a:lstStyle/>
        <a:p>
          <a:endParaRPr lang="en-GB"/>
        </a:p>
      </dgm:t>
    </dgm:pt>
    <dgm:pt modelId="{1DAC89F3-F33A-8741-A1D0-EF62D977D04D}" type="sibTrans" cxnId="{74574FDC-1375-E746-B7CF-EF7D3E41A29C}">
      <dgm:prSet/>
      <dgm:spPr/>
      <dgm:t>
        <a:bodyPr/>
        <a:lstStyle/>
        <a:p>
          <a:endParaRPr lang="en-GB"/>
        </a:p>
      </dgm:t>
    </dgm:pt>
    <dgm:pt modelId="{337A430D-C96D-0D41-9EC7-F5F2D7BFD863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What your business is already buying to keep going</a:t>
          </a:r>
          <a:endParaRPr lang="en-GB" dirty="0">
            <a:solidFill>
              <a:schemeClr val="bg2">
                <a:lumMod val="50000"/>
              </a:schemeClr>
            </a:solidFill>
            <a:latin typeface="Avenir Book" panose="02000503020000020003" pitchFamily="2" charset="0"/>
          </a:endParaRPr>
        </a:p>
      </dgm:t>
    </dgm:pt>
    <dgm:pt modelId="{3C66816A-955A-A243-87BE-9D269B809D8B}" type="parTrans" cxnId="{27435CDE-9C2E-7946-8C53-0F2D07BF6738}">
      <dgm:prSet/>
      <dgm:spPr/>
      <dgm:t>
        <a:bodyPr/>
        <a:lstStyle/>
        <a:p>
          <a:endParaRPr lang="en-GB"/>
        </a:p>
      </dgm:t>
    </dgm:pt>
    <dgm:pt modelId="{F6799745-CBD6-9446-BECE-959E295A79ED}" type="sibTrans" cxnId="{27435CDE-9C2E-7946-8C53-0F2D07BF6738}">
      <dgm:prSet/>
      <dgm:spPr/>
      <dgm:t>
        <a:bodyPr/>
        <a:lstStyle/>
        <a:p>
          <a:endParaRPr lang="en-GB"/>
        </a:p>
      </dgm:t>
    </dgm:pt>
    <dgm:pt modelId="{7C2BBB06-325B-FB46-A531-18E3861BD81C}">
      <dgm:prSet phldrT="[Text]"/>
      <dgm:spPr>
        <a:solidFill>
          <a:srgbClr val="E8813B"/>
        </a:solidFill>
      </dgm:spPr>
      <dgm:t>
        <a:bodyPr/>
        <a:lstStyle/>
        <a:p>
          <a:r>
            <a:rPr lang="en-GB" dirty="0"/>
            <a:t>Step 2</a:t>
          </a:r>
        </a:p>
      </dgm:t>
    </dgm:pt>
    <dgm:pt modelId="{0FC7C898-190D-6445-BBCF-78E5E85329C5}" type="parTrans" cxnId="{1168BDA2-88E8-784D-A813-E59570AA84A3}">
      <dgm:prSet/>
      <dgm:spPr/>
      <dgm:t>
        <a:bodyPr/>
        <a:lstStyle/>
        <a:p>
          <a:endParaRPr lang="en-GB"/>
        </a:p>
      </dgm:t>
    </dgm:pt>
    <dgm:pt modelId="{A6EB2496-83B9-7A43-A7E6-1963C5DD0543}" type="sibTrans" cxnId="{1168BDA2-88E8-784D-A813-E59570AA84A3}">
      <dgm:prSet/>
      <dgm:spPr/>
      <dgm:t>
        <a:bodyPr/>
        <a:lstStyle/>
        <a:p>
          <a:endParaRPr lang="en-GB"/>
        </a:p>
      </dgm:t>
    </dgm:pt>
    <dgm:pt modelId="{F24AEFEB-4BDC-5A46-8956-852B3BE4E19D}">
      <dgm:prSet phldrT="[Text]"/>
      <dgm:spPr/>
      <dgm:t>
        <a:bodyPr/>
        <a:lstStyle/>
        <a:p>
          <a:r>
            <a:rPr lang="en-GB" b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Metering</a:t>
          </a:r>
        </a:p>
      </dgm:t>
    </dgm:pt>
    <dgm:pt modelId="{C929F1D1-0098-FB4F-85E4-07EC419168F5}" type="parTrans" cxnId="{D03328B1-E2E7-8B47-88AD-D1327C733E51}">
      <dgm:prSet/>
      <dgm:spPr/>
      <dgm:t>
        <a:bodyPr/>
        <a:lstStyle/>
        <a:p>
          <a:endParaRPr lang="en-GB"/>
        </a:p>
      </dgm:t>
    </dgm:pt>
    <dgm:pt modelId="{8CC5C4A6-7D1B-3A43-A09D-D98FB8134670}" type="sibTrans" cxnId="{D03328B1-E2E7-8B47-88AD-D1327C733E51}">
      <dgm:prSet/>
      <dgm:spPr/>
      <dgm:t>
        <a:bodyPr/>
        <a:lstStyle/>
        <a:p>
          <a:endParaRPr lang="en-GB"/>
        </a:p>
      </dgm:t>
    </dgm:pt>
    <dgm:pt modelId="{B7077B11-EDA9-3948-94C5-33860865A04C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How are you quantifying the energy you pay for and what data is available </a:t>
          </a:r>
          <a:endParaRPr lang="en-GB" dirty="0">
            <a:solidFill>
              <a:schemeClr val="bg2">
                <a:lumMod val="50000"/>
              </a:schemeClr>
            </a:solidFill>
            <a:latin typeface="Avenir Book" panose="02000503020000020003" pitchFamily="2" charset="0"/>
          </a:endParaRPr>
        </a:p>
      </dgm:t>
    </dgm:pt>
    <dgm:pt modelId="{4BF132B9-07BE-3949-A36B-29BB2947C140}" type="parTrans" cxnId="{769E7106-5C48-AC42-B52B-3DE718912E53}">
      <dgm:prSet/>
      <dgm:spPr/>
      <dgm:t>
        <a:bodyPr/>
        <a:lstStyle/>
        <a:p>
          <a:endParaRPr lang="en-GB"/>
        </a:p>
      </dgm:t>
    </dgm:pt>
    <dgm:pt modelId="{4F3D4B5E-A563-974E-A11A-5FBC5C381759}" type="sibTrans" cxnId="{769E7106-5C48-AC42-B52B-3DE718912E53}">
      <dgm:prSet/>
      <dgm:spPr/>
      <dgm:t>
        <a:bodyPr/>
        <a:lstStyle/>
        <a:p>
          <a:endParaRPr lang="en-GB"/>
        </a:p>
      </dgm:t>
    </dgm:pt>
    <dgm:pt modelId="{A9452F1A-E02B-4A4A-A639-937AFF4FF4AF}">
      <dgm:prSet phldrT="[Text]"/>
      <dgm:spPr>
        <a:solidFill>
          <a:srgbClr val="E8813B"/>
        </a:solidFill>
      </dgm:spPr>
      <dgm:t>
        <a:bodyPr/>
        <a:lstStyle/>
        <a:p>
          <a:r>
            <a:rPr lang="en-GB" dirty="0"/>
            <a:t>Step 3</a:t>
          </a:r>
        </a:p>
      </dgm:t>
    </dgm:pt>
    <dgm:pt modelId="{F2738DB6-D2F8-C64F-8DAB-D6B992BC8A9B}" type="parTrans" cxnId="{2ED35FF8-7EC3-F140-93A1-8DD936CE17E3}">
      <dgm:prSet/>
      <dgm:spPr/>
      <dgm:t>
        <a:bodyPr/>
        <a:lstStyle/>
        <a:p>
          <a:endParaRPr lang="en-GB"/>
        </a:p>
      </dgm:t>
    </dgm:pt>
    <dgm:pt modelId="{B72117FC-23B0-B74B-B43C-10C3A81ADADE}" type="sibTrans" cxnId="{2ED35FF8-7EC3-F140-93A1-8DD936CE17E3}">
      <dgm:prSet/>
      <dgm:spPr/>
      <dgm:t>
        <a:bodyPr/>
        <a:lstStyle/>
        <a:p>
          <a:endParaRPr lang="en-GB"/>
        </a:p>
      </dgm:t>
    </dgm:pt>
    <dgm:pt modelId="{55CC7813-A9E0-C544-902E-5D560FFFB7A4}">
      <dgm:prSet phldrT="[Text]"/>
      <dgm:spPr/>
      <dgm:t>
        <a:bodyPr/>
        <a:lstStyle/>
        <a:p>
          <a:r>
            <a:rPr lang="en-GB" b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Energy efficiency </a:t>
          </a:r>
        </a:p>
      </dgm:t>
    </dgm:pt>
    <dgm:pt modelId="{D6A1F648-F362-744F-86AC-C9479C80DDD1}" type="parTrans" cxnId="{F3E4BA41-7EC9-1244-8CE0-B89AE2FC332F}">
      <dgm:prSet/>
      <dgm:spPr/>
      <dgm:t>
        <a:bodyPr/>
        <a:lstStyle/>
        <a:p>
          <a:endParaRPr lang="en-GB"/>
        </a:p>
      </dgm:t>
    </dgm:pt>
    <dgm:pt modelId="{309429B4-B794-3541-9C0E-9697E1E67603}" type="sibTrans" cxnId="{F3E4BA41-7EC9-1244-8CE0-B89AE2FC332F}">
      <dgm:prSet/>
      <dgm:spPr/>
      <dgm:t>
        <a:bodyPr/>
        <a:lstStyle/>
        <a:p>
          <a:endParaRPr lang="en-GB"/>
        </a:p>
      </dgm:t>
    </dgm:pt>
    <dgm:pt modelId="{4AD049D3-6D66-FB48-BC11-93378A6F4C9B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Once we have established a solid baseload how can we reduce the consumption</a:t>
          </a:r>
          <a:endParaRPr lang="en-GB" dirty="0">
            <a:solidFill>
              <a:schemeClr val="bg2">
                <a:lumMod val="50000"/>
              </a:schemeClr>
            </a:solidFill>
            <a:latin typeface="Avenir Book" panose="02000503020000020003" pitchFamily="2" charset="0"/>
          </a:endParaRPr>
        </a:p>
      </dgm:t>
    </dgm:pt>
    <dgm:pt modelId="{F19E091A-FA8C-984E-96DB-68F257AEBFDA}" type="parTrans" cxnId="{FCD0E555-8C3F-4546-8ED8-29A8D5BC2219}">
      <dgm:prSet/>
      <dgm:spPr/>
      <dgm:t>
        <a:bodyPr/>
        <a:lstStyle/>
        <a:p>
          <a:endParaRPr lang="en-GB"/>
        </a:p>
      </dgm:t>
    </dgm:pt>
    <dgm:pt modelId="{791E8400-97F7-D645-A69C-EE6CDC6C819F}" type="sibTrans" cxnId="{FCD0E555-8C3F-4546-8ED8-29A8D5BC2219}">
      <dgm:prSet/>
      <dgm:spPr/>
      <dgm:t>
        <a:bodyPr/>
        <a:lstStyle/>
        <a:p>
          <a:endParaRPr lang="en-GB"/>
        </a:p>
      </dgm:t>
    </dgm:pt>
    <dgm:pt modelId="{59E1F388-A788-7149-B0D6-DD49CF8433A8}">
      <dgm:prSet phldrT="[Text]"/>
      <dgm:spPr>
        <a:solidFill>
          <a:srgbClr val="E8813B"/>
        </a:solidFill>
      </dgm:spPr>
      <dgm:t>
        <a:bodyPr/>
        <a:lstStyle/>
        <a:p>
          <a:r>
            <a:rPr lang="en-GB" dirty="0"/>
            <a:t>Step 4</a:t>
          </a:r>
        </a:p>
      </dgm:t>
    </dgm:pt>
    <dgm:pt modelId="{412DE688-5D1D-6D45-BDE8-EE43198368BB}" type="parTrans" cxnId="{852CE6FB-7D28-664F-9B98-F4323DA2E86D}">
      <dgm:prSet/>
      <dgm:spPr/>
      <dgm:t>
        <a:bodyPr/>
        <a:lstStyle/>
        <a:p>
          <a:endParaRPr lang="en-GB"/>
        </a:p>
      </dgm:t>
    </dgm:pt>
    <dgm:pt modelId="{A0F19D65-CB25-1B4F-8BD6-70EAC1D4B4DF}" type="sibTrans" cxnId="{852CE6FB-7D28-664F-9B98-F4323DA2E86D}">
      <dgm:prSet/>
      <dgm:spPr/>
      <dgm:t>
        <a:bodyPr/>
        <a:lstStyle/>
        <a:p>
          <a:endParaRPr lang="en-GB"/>
        </a:p>
      </dgm:t>
    </dgm:pt>
    <dgm:pt modelId="{6E1DF982-C0E0-6045-A0FB-E0EDD0B2F3FB}">
      <dgm:prSet phldrT="[Text]"/>
      <dgm:spPr/>
      <dgm:t>
        <a:bodyPr/>
        <a:lstStyle/>
        <a:p>
          <a:r>
            <a:rPr lang="en-GB" b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Self generation </a:t>
          </a:r>
        </a:p>
      </dgm:t>
    </dgm:pt>
    <dgm:pt modelId="{7AC497D4-4941-174E-8A57-BB55BB921A91}" type="parTrans" cxnId="{ADDF326F-C4A4-3C4C-BEFE-8F1B60E8730F}">
      <dgm:prSet/>
      <dgm:spPr/>
      <dgm:t>
        <a:bodyPr/>
        <a:lstStyle/>
        <a:p>
          <a:endParaRPr lang="en-GB"/>
        </a:p>
      </dgm:t>
    </dgm:pt>
    <dgm:pt modelId="{2999E07E-97F3-E842-9D61-B9D40BB81428}" type="sibTrans" cxnId="{ADDF326F-C4A4-3C4C-BEFE-8F1B60E8730F}">
      <dgm:prSet/>
      <dgm:spPr/>
      <dgm:t>
        <a:bodyPr/>
        <a:lstStyle/>
        <a:p>
          <a:endParaRPr lang="en-GB"/>
        </a:p>
      </dgm:t>
    </dgm:pt>
    <dgm:pt modelId="{EB776F38-8D33-B743-8075-6DA1D68BEFD8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Once we have explored all other areas, we can start to look at generating your own power on site </a:t>
          </a:r>
          <a:br>
            <a:rPr lang="en-US" dirty="0"/>
          </a:br>
          <a:endParaRPr lang="en-GB" dirty="0"/>
        </a:p>
      </dgm:t>
    </dgm:pt>
    <dgm:pt modelId="{3791C113-7D2D-9B43-8D7F-6C55C5A1AB82}" type="parTrans" cxnId="{AD5CB510-C078-A041-AD26-7D1DB97CC15D}">
      <dgm:prSet/>
      <dgm:spPr/>
      <dgm:t>
        <a:bodyPr/>
        <a:lstStyle/>
        <a:p>
          <a:endParaRPr lang="en-GB"/>
        </a:p>
      </dgm:t>
    </dgm:pt>
    <dgm:pt modelId="{513CDA0E-2BEF-EF46-9734-DD4195E72E86}" type="sibTrans" cxnId="{AD5CB510-C078-A041-AD26-7D1DB97CC15D}">
      <dgm:prSet/>
      <dgm:spPr/>
      <dgm:t>
        <a:bodyPr/>
        <a:lstStyle/>
        <a:p>
          <a:endParaRPr lang="en-GB"/>
        </a:p>
      </dgm:t>
    </dgm:pt>
    <dgm:pt modelId="{DE7030E9-7D01-274D-B027-B950BDEC404E}" type="pres">
      <dgm:prSet presAssocID="{EE676A2B-705A-3E4A-ABCB-02A78BC005B4}" presName="linearFlow" presStyleCnt="0">
        <dgm:presLayoutVars>
          <dgm:dir/>
          <dgm:animLvl val="lvl"/>
          <dgm:resizeHandles val="exact"/>
        </dgm:presLayoutVars>
      </dgm:prSet>
      <dgm:spPr/>
    </dgm:pt>
    <dgm:pt modelId="{6873DD37-A699-9645-A24D-3B8AFA5FC273}" type="pres">
      <dgm:prSet presAssocID="{4B5E4280-9333-F045-A423-B7172C3573B6}" presName="composite" presStyleCnt="0"/>
      <dgm:spPr/>
    </dgm:pt>
    <dgm:pt modelId="{6C7A9660-BF0B-8D4F-94F3-FF5B6FD3DCF7}" type="pres">
      <dgm:prSet presAssocID="{4B5E4280-9333-F045-A423-B7172C3573B6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E57722BA-F0DF-AF46-ABB5-95AFE0635F9D}" type="pres">
      <dgm:prSet presAssocID="{4B5E4280-9333-F045-A423-B7172C3573B6}" presName="descendantText" presStyleLbl="alignAcc1" presStyleIdx="0" presStyleCnt="4">
        <dgm:presLayoutVars>
          <dgm:bulletEnabled val="1"/>
        </dgm:presLayoutVars>
      </dgm:prSet>
      <dgm:spPr/>
    </dgm:pt>
    <dgm:pt modelId="{2ABE1CD0-4AA7-7B4F-B00E-C619E2411C28}" type="pres">
      <dgm:prSet presAssocID="{BFEC0D95-F4DC-ED41-B1C7-C19C1685F7C0}" presName="sp" presStyleCnt="0"/>
      <dgm:spPr/>
    </dgm:pt>
    <dgm:pt modelId="{2E67211B-715B-6949-8431-6B09B4AF6FF1}" type="pres">
      <dgm:prSet presAssocID="{7C2BBB06-325B-FB46-A531-18E3861BD81C}" presName="composite" presStyleCnt="0"/>
      <dgm:spPr/>
    </dgm:pt>
    <dgm:pt modelId="{565C6132-A700-D341-A108-28E436C4B59D}" type="pres">
      <dgm:prSet presAssocID="{7C2BBB06-325B-FB46-A531-18E3861BD81C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986544BD-5218-EA42-8247-09A39739BAAD}" type="pres">
      <dgm:prSet presAssocID="{7C2BBB06-325B-FB46-A531-18E3861BD81C}" presName="descendantText" presStyleLbl="alignAcc1" presStyleIdx="1" presStyleCnt="4">
        <dgm:presLayoutVars>
          <dgm:bulletEnabled val="1"/>
        </dgm:presLayoutVars>
      </dgm:prSet>
      <dgm:spPr/>
    </dgm:pt>
    <dgm:pt modelId="{0243CE71-92E4-114C-B412-612A320EDE97}" type="pres">
      <dgm:prSet presAssocID="{A6EB2496-83B9-7A43-A7E6-1963C5DD0543}" presName="sp" presStyleCnt="0"/>
      <dgm:spPr/>
    </dgm:pt>
    <dgm:pt modelId="{534BB8A4-14BF-FE44-8B20-CCC2A597C52E}" type="pres">
      <dgm:prSet presAssocID="{A9452F1A-E02B-4A4A-A639-937AFF4FF4AF}" presName="composite" presStyleCnt="0"/>
      <dgm:spPr/>
    </dgm:pt>
    <dgm:pt modelId="{B6795818-483B-E24F-B061-E61CC3C481E0}" type="pres">
      <dgm:prSet presAssocID="{A9452F1A-E02B-4A4A-A639-937AFF4FF4AF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C6C38B43-943B-0B47-A273-29555B244DA9}" type="pres">
      <dgm:prSet presAssocID="{A9452F1A-E02B-4A4A-A639-937AFF4FF4AF}" presName="descendantText" presStyleLbl="alignAcc1" presStyleIdx="2" presStyleCnt="4">
        <dgm:presLayoutVars>
          <dgm:bulletEnabled val="1"/>
        </dgm:presLayoutVars>
      </dgm:prSet>
      <dgm:spPr/>
    </dgm:pt>
    <dgm:pt modelId="{DC825ECD-9257-2247-A91C-80A32A5408E8}" type="pres">
      <dgm:prSet presAssocID="{B72117FC-23B0-B74B-B43C-10C3A81ADADE}" presName="sp" presStyleCnt="0"/>
      <dgm:spPr/>
    </dgm:pt>
    <dgm:pt modelId="{EA871A9E-A1D3-634F-A930-4B99D9863CE9}" type="pres">
      <dgm:prSet presAssocID="{59E1F388-A788-7149-B0D6-DD49CF8433A8}" presName="composite" presStyleCnt="0"/>
      <dgm:spPr/>
    </dgm:pt>
    <dgm:pt modelId="{6BAA7EB7-F846-FD4A-95CE-7F116F0ABD3D}" type="pres">
      <dgm:prSet presAssocID="{59E1F388-A788-7149-B0D6-DD49CF8433A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7D736CD-1BC9-0247-96DE-7A808272B473}" type="pres">
      <dgm:prSet presAssocID="{59E1F388-A788-7149-B0D6-DD49CF8433A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DB393C06-7340-3D46-8F9B-EECE318F1211}" type="presOf" srcId="{6E1DF982-C0E0-6045-A0FB-E0EDD0B2F3FB}" destId="{A7D736CD-1BC9-0247-96DE-7A808272B473}" srcOrd="0" destOrd="0" presId="urn:microsoft.com/office/officeart/2005/8/layout/chevron2"/>
    <dgm:cxn modelId="{769E7106-5C48-AC42-B52B-3DE718912E53}" srcId="{7C2BBB06-325B-FB46-A531-18E3861BD81C}" destId="{B7077B11-EDA9-3948-94C5-33860865A04C}" srcOrd="1" destOrd="0" parTransId="{4BF132B9-07BE-3949-A36B-29BB2947C140}" sibTransId="{4F3D4B5E-A563-974E-A11A-5FBC5C381759}"/>
    <dgm:cxn modelId="{AD5CB510-C078-A041-AD26-7D1DB97CC15D}" srcId="{59E1F388-A788-7149-B0D6-DD49CF8433A8}" destId="{EB776F38-8D33-B743-8075-6DA1D68BEFD8}" srcOrd="1" destOrd="0" parTransId="{3791C113-7D2D-9B43-8D7F-6C55C5A1AB82}" sibTransId="{513CDA0E-2BEF-EF46-9734-DD4195E72E86}"/>
    <dgm:cxn modelId="{46561416-10B4-8E4B-BE2F-281BD01A4D29}" type="presOf" srcId="{F24AEFEB-4BDC-5A46-8956-852B3BE4E19D}" destId="{986544BD-5218-EA42-8247-09A39739BAAD}" srcOrd="0" destOrd="0" presId="urn:microsoft.com/office/officeart/2005/8/layout/chevron2"/>
    <dgm:cxn modelId="{F3E4BA41-7EC9-1244-8CE0-B89AE2FC332F}" srcId="{A9452F1A-E02B-4A4A-A639-937AFF4FF4AF}" destId="{55CC7813-A9E0-C544-902E-5D560FFFB7A4}" srcOrd="0" destOrd="0" parTransId="{D6A1F648-F362-744F-86AC-C9479C80DDD1}" sibTransId="{309429B4-B794-3541-9C0E-9697E1E67603}"/>
    <dgm:cxn modelId="{F134C542-2B1B-464D-BD05-1B3597E3322F}" srcId="{EE676A2B-705A-3E4A-ABCB-02A78BC005B4}" destId="{4B5E4280-9333-F045-A423-B7172C3573B6}" srcOrd="0" destOrd="0" parTransId="{B2B22DE2-3D60-E64D-B473-ECB7DDA21E0D}" sibTransId="{BFEC0D95-F4DC-ED41-B1C7-C19C1685F7C0}"/>
    <dgm:cxn modelId="{DF381E4A-6FA4-404E-B42F-97CA2CA853ED}" type="presOf" srcId="{EB776F38-8D33-B743-8075-6DA1D68BEFD8}" destId="{A7D736CD-1BC9-0247-96DE-7A808272B473}" srcOrd="0" destOrd="1" presId="urn:microsoft.com/office/officeart/2005/8/layout/chevron2"/>
    <dgm:cxn modelId="{77143251-B752-CC44-975F-F5FB6885D88F}" type="presOf" srcId="{55CC7813-A9E0-C544-902E-5D560FFFB7A4}" destId="{C6C38B43-943B-0B47-A273-29555B244DA9}" srcOrd="0" destOrd="0" presId="urn:microsoft.com/office/officeart/2005/8/layout/chevron2"/>
    <dgm:cxn modelId="{FCD0E555-8C3F-4546-8ED8-29A8D5BC2219}" srcId="{A9452F1A-E02B-4A4A-A639-937AFF4FF4AF}" destId="{4AD049D3-6D66-FB48-BC11-93378A6F4C9B}" srcOrd="1" destOrd="0" parTransId="{F19E091A-FA8C-984E-96DB-68F257AEBFDA}" sibTransId="{791E8400-97F7-D645-A69C-EE6CDC6C819F}"/>
    <dgm:cxn modelId="{ADDF326F-C4A4-3C4C-BEFE-8F1B60E8730F}" srcId="{59E1F388-A788-7149-B0D6-DD49CF8433A8}" destId="{6E1DF982-C0E0-6045-A0FB-E0EDD0B2F3FB}" srcOrd="0" destOrd="0" parTransId="{7AC497D4-4941-174E-8A57-BB55BB921A91}" sibTransId="{2999E07E-97F3-E842-9D61-B9D40BB81428}"/>
    <dgm:cxn modelId="{757E9E72-F56E-AF48-9A23-6AAAFCDE785C}" type="presOf" srcId="{8003F403-CD73-BC4F-AF3E-BDABE9999219}" destId="{E57722BA-F0DF-AF46-ABB5-95AFE0635F9D}" srcOrd="0" destOrd="0" presId="urn:microsoft.com/office/officeart/2005/8/layout/chevron2"/>
    <dgm:cxn modelId="{E5059E87-DFC9-E84A-B09D-B58A1222EA71}" type="presOf" srcId="{59E1F388-A788-7149-B0D6-DD49CF8433A8}" destId="{6BAA7EB7-F846-FD4A-95CE-7F116F0ABD3D}" srcOrd="0" destOrd="0" presId="urn:microsoft.com/office/officeart/2005/8/layout/chevron2"/>
    <dgm:cxn modelId="{F5315B96-D635-794D-AFB3-B7C0D775F923}" type="presOf" srcId="{B7077B11-EDA9-3948-94C5-33860865A04C}" destId="{986544BD-5218-EA42-8247-09A39739BAAD}" srcOrd="0" destOrd="1" presId="urn:microsoft.com/office/officeart/2005/8/layout/chevron2"/>
    <dgm:cxn modelId="{841ADE9C-074E-054F-9F5A-DB50D4DDDACC}" type="presOf" srcId="{337A430D-C96D-0D41-9EC7-F5F2D7BFD863}" destId="{E57722BA-F0DF-AF46-ABB5-95AFE0635F9D}" srcOrd="0" destOrd="1" presId="urn:microsoft.com/office/officeart/2005/8/layout/chevron2"/>
    <dgm:cxn modelId="{1168BDA2-88E8-784D-A813-E59570AA84A3}" srcId="{EE676A2B-705A-3E4A-ABCB-02A78BC005B4}" destId="{7C2BBB06-325B-FB46-A531-18E3861BD81C}" srcOrd="1" destOrd="0" parTransId="{0FC7C898-190D-6445-BBCF-78E5E85329C5}" sibTransId="{A6EB2496-83B9-7A43-A7E6-1963C5DD0543}"/>
    <dgm:cxn modelId="{D03328B1-E2E7-8B47-88AD-D1327C733E51}" srcId="{7C2BBB06-325B-FB46-A531-18E3861BD81C}" destId="{F24AEFEB-4BDC-5A46-8956-852B3BE4E19D}" srcOrd="0" destOrd="0" parTransId="{C929F1D1-0098-FB4F-85E4-07EC419168F5}" sibTransId="{8CC5C4A6-7D1B-3A43-A09D-D98FB8134670}"/>
    <dgm:cxn modelId="{FD05DAB1-5F67-8A47-BE21-46958BBF9946}" type="presOf" srcId="{4AD049D3-6D66-FB48-BC11-93378A6F4C9B}" destId="{C6C38B43-943B-0B47-A273-29555B244DA9}" srcOrd="0" destOrd="1" presId="urn:microsoft.com/office/officeart/2005/8/layout/chevron2"/>
    <dgm:cxn modelId="{C418E1D3-7689-A94F-A3B6-3F60ADDC0DB7}" type="presOf" srcId="{A9452F1A-E02B-4A4A-A639-937AFF4FF4AF}" destId="{B6795818-483B-E24F-B061-E61CC3C481E0}" srcOrd="0" destOrd="0" presId="urn:microsoft.com/office/officeart/2005/8/layout/chevron2"/>
    <dgm:cxn modelId="{EF7DA9D7-C90C-E24F-84AF-ECFCB3F02801}" type="presOf" srcId="{4B5E4280-9333-F045-A423-B7172C3573B6}" destId="{6C7A9660-BF0B-8D4F-94F3-FF5B6FD3DCF7}" srcOrd="0" destOrd="0" presId="urn:microsoft.com/office/officeart/2005/8/layout/chevron2"/>
    <dgm:cxn modelId="{B2E751D9-F66A-AE41-A80B-6FD2CFE6B993}" type="presOf" srcId="{EE676A2B-705A-3E4A-ABCB-02A78BC005B4}" destId="{DE7030E9-7D01-274D-B027-B950BDEC404E}" srcOrd="0" destOrd="0" presId="urn:microsoft.com/office/officeart/2005/8/layout/chevron2"/>
    <dgm:cxn modelId="{74574FDC-1375-E746-B7CF-EF7D3E41A29C}" srcId="{4B5E4280-9333-F045-A423-B7172C3573B6}" destId="{8003F403-CD73-BC4F-AF3E-BDABE9999219}" srcOrd="0" destOrd="0" parTransId="{D9FF982C-7002-F249-BE50-5D92A0DBF656}" sibTransId="{1DAC89F3-F33A-8741-A1D0-EF62D977D04D}"/>
    <dgm:cxn modelId="{27435CDE-9C2E-7946-8C53-0F2D07BF6738}" srcId="{4B5E4280-9333-F045-A423-B7172C3573B6}" destId="{337A430D-C96D-0D41-9EC7-F5F2D7BFD863}" srcOrd="1" destOrd="0" parTransId="{3C66816A-955A-A243-87BE-9D269B809D8B}" sibTransId="{F6799745-CBD6-9446-BECE-959E295A79ED}"/>
    <dgm:cxn modelId="{2F223BF2-E597-8041-922B-07F4DA42ED8A}" type="presOf" srcId="{7C2BBB06-325B-FB46-A531-18E3861BD81C}" destId="{565C6132-A700-D341-A108-28E436C4B59D}" srcOrd="0" destOrd="0" presId="urn:microsoft.com/office/officeart/2005/8/layout/chevron2"/>
    <dgm:cxn modelId="{2ED35FF8-7EC3-F140-93A1-8DD936CE17E3}" srcId="{EE676A2B-705A-3E4A-ABCB-02A78BC005B4}" destId="{A9452F1A-E02B-4A4A-A639-937AFF4FF4AF}" srcOrd="2" destOrd="0" parTransId="{F2738DB6-D2F8-C64F-8DAB-D6B992BC8A9B}" sibTransId="{B72117FC-23B0-B74B-B43C-10C3A81ADADE}"/>
    <dgm:cxn modelId="{852CE6FB-7D28-664F-9B98-F4323DA2E86D}" srcId="{EE676A2B-705A-3E4A-ABCB-02A78BC005B4}" destId="{59E1F388-A788-7149-B0D6-DD49CF8433A8}" srcOrd="3" destOrd="0" parTransId="{412DE688-5D1D-6D45-BDE8-EE43198368BB}" sibTransId="{A0F19D65-CB25-1B4F-8BD6-70EAC1D4B4DF}"/>
    <dgm:cxn modelId="{23723273-9551-A748-8DF5-604B824F89B3}" type="presParOf" srcId="{DE7030E9-7D01-274D-B027-B950BDEC404E}" destId="{6873DD37-A699-9645-A24D-3B8AFA5FC273}" srcOrd="0" destOrd="0" presId="urn:microsoft.com/office/officeart/2005/8/layout/chevron2"/>
    <dgm:cxn modelId="{7A1C4FEE-BF97-8940-9568-E08D0D52FB18}" type="presParOf" srcId="{6873DD37-A699-9645-A24D-3B8AFA5FC273}" destId="{6C7A9660-BF0B-8D4F-94F3-FF5B6FD3DCF7}" srcOrd="0" destOrd="0" presId="urn:microsoft.com/office/officeart/2005/8/layout/chevron2"/>
    <dgm:cxn modelId="{7F9B7FDD-A506-2D46-9E42-D042376452D0}" type="presParOf" srcId="{6873DD37-A699-9645-A24D-3B8AFA5FC273}" destId="{E57722BA-F0DF-AF46-ABB5-95AFE0635F9D}" srcOrd="1" destOrd="0" presId="urn:microsoft.com/office/officeart/2005/8/layout/chevron2"/>
    <dgm:cxn modelId="{1F151A69-DF1D-4845-A86B-5A941ABDDC54}" type="presParOf" srcId="{DE7030E9-7D01-274D-B027-B950BDEC404E}" destId="{2ABE1CD0-4AA7-7B4F-B00E-C619E2411C28}" srcOrd="1" destOrd="0" presId="urn:microsoft.com/office/officeart/2005/8/layout/chevron2"/>
    <dgm:cxn modelId="{DCDFB988-E6D8-044A-915C-F4F751430389}" type="presParOf" srcId="{DE7030E9-7D01-274D-B027-B950BDEC404E}" destId="{2E67211B-715B-6949-8431-6B09B4AF6FF1}" srcOrd="2" destOrd="0" presId="urn:microsoft.com/office/officeart/2005/8/layout/chevron2"/>
    <dgm:cxn modelId="{2FB26C55-F485-E84E-AE94-9837857B2728}" type="presParOf" srcId="{2E67211B-715B-6949-8431-6B09B4AF6FF1}" destId="{565C6132-A700-D341-A108-28E436C4B59D}" srcOrd="0" destOrd="0" presId="urn:microsoft.com/office/officeart/2005/8/layout/chevron2"/>
    <dgm:cxn modelId="{DACB822D-748B-6943-A918-F445C600B26B}" type="presParOf" srcId="{2E67211B-715B-6949-8431-6B09B4AF6FF1}" destId="{986544BD-5218-EA42-8247-09A39739BAAD}" srcOrd="1" destOrd="0" presId="urn:microsoft.com/office/officeart/2005/8/layout/chevron2"/>
    <dgm:cxn modelId="{8107B541-63A7-804E-9ECD-B1FABA94C0E4}" type="presParOf" srcId="{DE7030E9-7D01-274D-B027-B950BDEC404E}" destId="{0243CE71-92E4-114C-B412-612A320EDE97}" srcOrd="3" destOrd="0" presId="urn:microsoft.com/office/officeart/2005/8/layout/chevron2"/>
    <dgm:cxn modelId="{69ADA13A-16F6-C344-AC4D-1BFFC8B837DA}" type="presParOf" srcId="{DE7030E9-7D01-274D-B027-B950BDEC404E}" destId="{534BB8A4-14BF-FE44-8B20-CCC2A597C52E}" srcOrd="4" destOrd="0" presId="urn:microsoft.com/office/officeart/2005/8/layout/chevron2"/>
    <dgm:cxn modelId="{B807CE7B-C53A-0D4D-9ECD-724316364ED4}" type="presParOf" srcId="{534BB8A4-14BF-FE44-8B20-CCC2A597C52E}" destId="{B6795818-483B-E24F-B061-E61CC3C481E0}" srcOrd="0" destOrd="0" presId="urn:microsoft.com/office/officeart/2005/8/layout/chevron2"/>
    <dgm:cxn modelId="{08205012-A8FC-0040-A382-53214AB9070E}" type="presParOf" srcId="{534BB8A4-14BF-FE44-8B20-CCC2A597C52E}" destId="{C6C38B43-943B-0B47-A273-29555B244DA9}" srcOrd="1" destOrd="0" presId="urn:microsoft.com/office/officeart/2005/8/layout/chevron2"/>
    <dgm:cxn modelId="{FEE3F6DC-61CE-BF4F-A613-4EB26FA9BCA6}" type="presParOf" srcId="{DE7030E9-7D01-274D-B027-B950BDEC404E}" destId="{DC825ECD-9257-2247-A91C-80A32A5408E8}" srcOrd="5" destOrd="0" presId="urn:microsoft.com/office/officeart/2005/8/layout/chevron2"/>
    <dgm:cxn modelId="{90822643-B243-6442-A418-0705077A8512}" type="presParOf" srcId="{DE7030E9-7D01-274D-B027-B950BDEC404E}" destId="{EA871A9E-A1D3-634F-A930-4B99D9863CE9}" srcOrd="6" destOrd="0" presId="urn:microsoft.com/office/officeart/2005/8/layout/chevron2"/>
    <dgm:cxn modelId="{78A87E60-6FA2-864A-B672-C05AF0356324}" type="presParOf" srcId="{EA871A9E-A1D3-634F-A930-4B99D9863CE9}" destId="{6BAA7EB7-F846-FD4A-95CE-7F116F0ABD3D}" srcOrd="0" destOrd="0" presId="urn:microsoft.com/office/officeart/2005/8/layout/chevron2"/>
    <dgm:cxn modelId="{1398CFAA-100B-0647-8ABC-3DFBF48A6B07}" type="presParOf" srcId="{EA871A9E-A1D3-634F-A930-4B99D9863CE9}" destId="{A7D736CD-1BC9-0247-96DE-7A808272B4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60E1F6-D109-5E46-AA26-DD26843E0CBF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24F0293-2FA0-6E4E-B4CC-54F6DB5ADC3D}">
      <dgm:prSet/>
      <dgm:spPr>
        <a:solidFill>
          <a:srgbClr val="E8813B"/>
        </a:solidFill>
      </dgm:spPr>
      <dgm:t>
        <a:bodyPr/>
        <a:lstStyle/>
        <a:p>
          <a:r>
            <a:rPr lang="en-US" dirty="0">
              <a:latin typeface="Avenir Book" panose="02000503020000020003" pitchFamily="2" charset="0"/>
            </a:rPr>
            <a:t>If an effective strategy is introduced</a:t>
          </a:r>
          <a:endParaRPr lang="en-GB" dirty="0">
            <a:latin typeface="Avenir Book" panose="02000503020000020003" pitchFamily="2" charset="0"/>
          </a:endParaRPr>
        </a:p>
      </dgm:t>
    </dgm:pt>
    <dgm:pt modelId="{B48605C9-811D-1F42-9886-1929FC8B6CAF}" type="parTrans" cxnId="{8B53E418-67BC-1B4C-ABE2-80FC25CBBED4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1BDBEE13-CA23-B74A-B313-0B8C08A4832E}" type="sibTrans" cxnId="{8B53E418-67BC-1B4C-ABE2-80FC25CBBED4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C453E491-4816-BE4F-B17B-6FF0E22C996A}">
      <dgm:prSet/>
      <dgm:spPr>
        <a:solidFill>
          <a:srgbClr val="E8813B"/>
        </a:solidFill>
      </dgm:spPr>
      <dgm:t>
        <a:bodyPr/>
        <a:lstStyle/>
        <a:p>
          <a:r>
            <a:rPr lang="en-US" dirty="0">
              <a:latin typeface="Avenir Book" panose="02000503020000020003" pitchFamily="2" charset="0"/>
            </a:rPr>
            <a:t>Taking account of every aspect of the business </a:t>
          </a:r>
          <a:endParaRPr lang="en-GB" dirty="0">
            <a:latin typeface="Avenir Book" panose="02000503020000020003" pitchFamily="2" charset="0"/>
          </a:endParaRPr>
        </a:p>
      </dgm:t>
    </dgm:pt>
    <dgm:pt modelId="{7F455C2B-7A0D-374E-9126-8B5EF787D14F}" type="parTrans" cxnId="{0AC4E8A1-9F7C-D94D-BA28-A155954E6AA6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AD4B8DAD-374E-2141-8B1C-473F658D5092}" type="sibTrans" cxnId="{0AC4E8A1-9F7C-D94D-BA28-A155954E6AA6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216538F5-3B9E-9D40-8B6E-A78EB295D6A0}">
      <dgm:prSet/>
      <dgm:spPr>
        <a:solidFill>
          <a:srgbClr val="E8813B"/>
        </a:solidFill>
      </dgm:spPr>
      <dgm:t>
        <a:bodyPr/>
        <a:lstStyle/>
        <a:p>
          <a:r>
            <a:rPr lang="en-US">
              <a:latin typeface="Avenir Book" panose="02000503020000020003" pitchFamily="2" charset="0"/>
            </a:rPr>
            <a:t>And the system is well designed </a:t>
          </a:r>
          <a:endParaRPr lang="en-GB">
            <a:latin typeface="Avenir Book" panose="02000503020000020003" pitchFamily="2" charset="0"/>
          </a:endParaRPr>
        </a:p>
      </dgm:t>
    </dgm:pt>
    <dgm:pt modelId="{EE399A0A-10A9-454B-B915-3B80A38836BD}" type="parTrans" cxnId="{4811A628-9AB9-1F4F-89A9-490F7690A5CC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9AC7B25C-DF96-554F-AD48-94372E8A1AB9}" type="sibTrans" cxnId="{4811A628-9AB9-1F4F-89A9-490F7690A5CC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827620C2-C6E6-BC4E-81CE-68025AF27C7B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Avenir Book" panose="02000503020000020003" pitchFamily="2" charset="0"/>
            </a:rPr>
            <a:t>We should be able remove or reduce the need for additional items such as onsite battery storage!</a:t>
          </a:r>
          <a:endParaRPr lang="en-GB" dirty="0">
            <a:solidFill>
              <a:schemeClr val="bg2">
                <a:lumMod val="25000"/>
              </a:schemeClr>
            </a:solidFill>
            <a:latin typeface="Avenir Book" panose="02000503020000020003" pitchFamily="2" charset="0"/>
          </a:endParaRPr>
        </a:p>
      </dgm:t>
    </dgm:pt>
    <dgm:pt modelId="{B5CF05DD-CA8C-FC4C-AFC9-DFBEF6F3F2D8}" type="parTrans" cxnId="{B367E95D-E307-CA46-9821-CC6EAE3D9122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58690B0F-D6F3-7941-B4AF-8997EED87BC4}" type="sibTrans" cxnId="{B367E95D-E307-CA46-9821-CC6EAE3D9122}">
      <dgm:prSet/>
      <dgm:spPr/>
      <dgm:t>
        <a:bodyPr/>
        <a:lstStyle/>
        <a:p>
          <a:endParaRPr lang="en-GB">
            <a:latin typeface="Avenir Book" panose="02000503020000020003" pitchFamily="2" charset="0"/>
          </a:endParaRPr>
        </a:p>
      </dgm:t>
    </dgm:pt>
    <dgm:pt modelId="{A06A5DD5-B76C-4D4A-958A-9720F60F65A2}" type="pres">
      <dgm:prSet presAssocID="{A960E1F6-D109-5E46-AA26-DD26843E0CBF}" presName="Name0" presStyleCnt="0">
        <dgm:presLayoutVars>
          <dgm:chMax val="7"/>
          <dgm:resizeHandles val="exact"/>
        </dgm:presLayoutVars>
      </dgm:prSet>
      <dgm:spPr/>
    </dgm:pt>
    <dgm:pt modelId="{22BA45B2-BCB0-044F-8ED5-0627BF82CA51}" type="pres">
      <dgm:prSet presAssocID="{A960E1F6-D109-5E46-AA26-DD26843E0CBF}" presName="comp1" presStyleCnt="0"/>
      <dgm:spPr/>
    </dgm:pt>
    <dgm:pt modelId="{06A1883A-70CC-EC4A-8E72-7E6FCBC3DAD2}" type="pres">
      <dgm:prSet presAssocID="{A960E1F6-D109-5E46-AA26-DD26843E0CBF}" presName="circle1" presStyleLbl="node1" presStyleIdx="0" presStyleCnt="4"/>
      <dgm:spPr/>
    </dgm:pt>
    <dgm:pt modelId="{E8F0F607-BFA2-B846-A9F9-5BB26086931D}" type="pres">
      <dgm:prSet presAssocID="{A960E1F6-D109-5E46-AA26-DD26843E0CBF}" presName="c1text" presStyleLbl="node1" presStyleIdx="0" presStyleCnt="4">
        <dgm:presLayoutVars>
          <dgm:bulletEnabled val="1"/>
        </dgm:presLayoutVars>
      </dgm:prSet>
      <dgm:spPr/>
    </dgm:pt>
    <dgm:pt modelId="{2C734568-FA52-7F4D-8D94-CF5499B5A9B1}" type="pres">
      <dgm:prSet presAssocID="{A960E1F6-D109-5E46-AA26-DD26843E0CBF}" presName="comp2" presStyleCnt="0"/>
      <dgm:spPr/>
    </dgm:pt>
    <dgm:pt modelId="{262A42E1-6BF1-534B-8266-0A1C3CCAB8DE}" type="pres">
      <dgm:prSet presAssocID="{A960E1F6-D109-5E46-AA26-DD26843E0CBF}" presName="circle2" presStyleLbl="node1" presStyleIdx="1" presStyleCnt="4"/>
      <dgm:spPr/>
    </dgm:pt>
    <dgm:pt modelId="{7687318F-9C1E-8B44-9A64-948B45F1DD12}" type="pres">
      <dgm:prSet presAssocID="{A960E1F6-D109-5E46-AA26-DD26843E0CBF}" presName="c2text" presStyleLbl="node1" presStyleIdx="1" presStyleCnt="4">
        <dgm:presLayoutVars>
          <dgm:bulletEnabled val="1"/>
        </dgm:presLayoutVars>
      </dgm:prSet>
      <dgm:spPr/>
    </dgm:pt>
    <dgm:pt modelId="{FD687B80-8A57-5641-A2B9-513ABE16421C}" type="pres">
      <dgm:prSet presAssocID="{A960E1F6-D109-5E46-AA26-DD26843E0CBF}" presName="comp3" presStyleCnt="0"/>
      <dgm:spPr/>
    </dgm:pt>
    <dgm:pt modelId="{85954DFE-B676-1C40-ADFB-7E154F8D2DE4}" type="pres">
      <dgm:prSet presAssocID="{A960E1F6-D109-5E46-AA26-DD26843E0CBF}" presName="circle3" presStyleLbl="node1" presStyleIdx="2" presStyleCnt="4"/>
      <dgm:spPr/>
    </dgm:pt>
    <dgm:pt modelId="{DD919A4F-CF26-0948-BBBF-5006795B6237}" type="pres">
      <dgm:prSet presAssocID="{A960E1F6-D109-5E46-AA26-DD26843E0CBF}" presName="c3text" presStyleLbl="node1" presStyleIdx="2" presStyleCnt="4">
        <dgm:presLayoutVars>
          <dgm:bulletEnabled val="1"/>
        </dgm:presLayoutVars>
      </dgm:prSet>
      <dgm:spPr/>
    </dgm:pt>
    <dgm:pt modelId="{1F658195-F10C-5B42-BAF0-96B75212F717}" type="pres">
      <dgm:prSet presAssocID="{A960E1F6-D109-5E46-AA26-DD26843E0CBF}" presName="comp4" presStyleCnt="0"/>
      <dgm:spPr/>
    </dgm:pt>
    <dgm:pt modelId="{0B9108EB-B608-D54C-B276-3CB3778656D5}" type="pres">
      <dgm:prSet presAssocID="{A960E1F6-D109-5E46-AA26-DD26843E0CBF}" presName="circle4" presStyleLbl="node1" presStyleIdx="3" presStyleCnt="4"/>
      <dgm:spPr/>
    </dgm:pt>
    <dgm:pt modelId="{CF145F0D-E6D3-A14A-8E3C-73A048281A1F}" type="pres">
      <dgm:prSet presAssocID="{A960E1F6-D109-5E46-AA26-DD26843E0CB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8B53E418-67BC-1B4C-ABE2-80FC25CBBED4}" srcId="{A960E1F6-D109-5E46-AA26-DD26843E0CBF}" destId="{924F0293-2FA0-6E4E-B4CC-54F6DB5ADC3D}" srcOrd="0" destOrd="0" parTransId="{B48605C9-811D-1F42-9886-1929FC8B6CAF}" sibTransId="{1BDBEE13-CA23-B74A-B313-0B8C08A4832E}"/>
    <dgm:cxn modelId="{F68AD019-CE45-E34A-93DA-084447B4E0E5}" type="presOf" srcId="{924F0293-2FA0-6E4E-B4CC-54F6DB5ADC3D}" destId="{06A1883A-70CC-EC4A-8E72-7E6FCBC3DAD2}" srcOrd="0" destOrd="0" presId="urn:microsoft.com/office/officeart/2005/8/layout/venn2"/>
    <dgm:cxn modelId="{4811A628-9AB9-1F4F-89A9-490F7690A5CC}" srcId="{A960E1F6-D109-5E46-AA26-DD26843E0CBF}" destId="{216538F5-3B9E-9D40-8B6E-A78EB295D6A0}" srcOrd="2" destOrd="0" parTransId="{EE399A0A-10A9-454B-B915-3B80A38836BD}" sibTransId="{9AC7B25C-DF96-554F-AD48-94372E8A1AB9}"/>
    <dgm:cxn modelId="{7BFA1E2C-5C15-E040-A3B1-5D8CE5DEFF15}" type="presOf" srcId="{827620C2-C6E6-BC4E-81CE-68025AF27C7B}" destId="{0B9108EB-B608-D54C-B276-3CB3778656D5}" srcOrd="0" destOrd="0" presId="urn:microsoft.com/office/officeart/2005/8/layout/venn2"/>
    <dgm:cxn modelId="{94210F33-264B-CA42-B1C7-E8B3809E0048}" type="presOf" srcId="{924F0293-2FA0-6E4E-B4CC-54F6DB5ADC3D}" destId="{E8F0F607-BFA2-B846-A9F9-5BB26086931D}" srcOrd="1" destOrd="0" presId="urn:microsoft.com/office/officeart/2005/8/layout/venn2"/>
    <dgm:cxn modelId="{7A355555-8B1E-5640-AE5D-CE64C4D4D32D}" type="presOf" srcId="{216538F5-3B9E-9D40-8B6E-A78EB295D6A0}" destId="{DD919A4F-CF26-0948-BBBF-5006795B6237}" srcOrd="1" destOrd="0" presId="urn:microsoft.com/office/officeart/2005/8/layout/venn2"/>
    <dgm:cxn modelId="{B367E95D-E307-CA46-9821-CC6EAE3D9122}" srcId="{A960E1F6-D109-5E46-AA26-DD26843E0CBF}" destId="{827620C2-C6E6-BC4E-81CE-68025AF27C7B}" srcOrd="3" destOrd="0" parTransId="{B5CF05DD-CA8C-FC4C-AFC9-DFBEF6F3F2D8}" sibTransId="{58690B0F-D6F3-7941-B4AF-8997EED87BC4}"/>
    <dgm:cxn modelId="{196B0462-50AA-FE48-8696-7551D1F6643F}" type="presOf" srcId="{216538F5-3B9E-9D40-8B6E-A78EB295D6A0}" destId="{85954DFE-B676-1C40-ADFB-7E154F8D2DE4}" srcOrd="0" destOrd="0" presId="urn:microsoft.com/office/officeart/2005/8/layout/venn2"/>
    <dgm:cxn modelId="{0AC4E8A1-9F7C-D94D-BA28-A155954E6AA6}" srcId="{A960E1F6-D109-5E46-AA26-DD26843E0CBF}" destId="{C453E491-4816-BE4F-B17B-6FF0E22C996A}" srcOrd="1" destOrd="0" parTransId="{7F455C2B-7A0D-374E-9126-8B5EF787D14F}" sibTransId="{AD4B8DAD-374E-2141-8B1C-473F658D5092}"/>
    <dgm:cxn modelId="{0487D8C8-C430-DE4E-9814-61B31A115DA8}" type="presOf" srcId="{C453E491-4816-BE4F-B17B-6FF0E22C996A}" destId="{262A42E1-6BF1-534B-8266-0A1C3CCAB8DE}" srcOrd="0" destOrd="0" presId="urn:microsoft.com/office/officeart/2005/8/layout/venn2"/>
    <dgm:cxn modelId="{47CF65D4-0DF2-5444-86B5-BDF97D2561F3}" type="presOf" srcId="{C453E491-4816-BE4F-B17B-6FF0E22C996A}" destId="{7687318F-9C1E-8B44-9A64-948B45F1DD12}" srcOrd="1" destOrd="0" presId="urn:microsoft.com/office/officeart/2005/8/layout/venn2"/>
    <dgm:cxn modelId="{3C65EBD6-4E06-B147-92A2-16A215FB6091}" type="presOf" srcId="{827620C2-C6E6-BC4E-81CE-68025AF27C7B}" destId="{CF145F0D-E6D3-A14A-8E3C-73A048281A1F}" srcOrd="1" destOrd="0" presId="urn:microsoft.com/office/officeart/2005/8/layout/venn2"/>
    <dgm:cxn modelId="{85C46DF7-F28D-4540-BAE0-7355EC199498}" type="presOf" srcId="{A960E1F6-D109-5E46-AA26-DD26843E0CBF}" destId="{A06A5DD5-B76C-4D4A-958A-9720F60F65A2}" srcOrd="0" destOrd="0" presId="urn:microsoft.com/office/officeart/2005/8/layout/venn2"/>
    <dgm:cxn modelId="{DE4094BB-4B04-F14F-B01A-5405C192F116}" type="presParOf" srcId="{A06A5DD5-B76C-4D4A-958A-9720F60F65A2}" destId="{22BA45B2-BCB0-044F-8ED5-0627BF82CA51}" srcOrd="0" destOrd="0" presId="urn:microsoft.com/office/officeart/2005/8/layout/venn2"/>
    <dgm:cxn modelId="{07FDE2C2-AC7B-8640-8FFB-96FF5142118B}" type="presParOf" srcId="{22BA45B2-BCB0-044F-8ED5-0627BF82CA51}" destId="{06A1883A-70CC-EC4A-8E72-7E6FCBC3DAD2}" srcOrd="0" destOrd="0" presId="urn:microsoft.com/office/officeart/2005/8/layout/venn2"/>
    <dgm:cxn modelId="{23197C9B-67B3-6149-91FF-FA70AA67F431}" type="presParOf" srcId="{22BA45B2-BCB0-044F-8ED5-0627BF82CA51}" destId="{E8F0F607-BFA2-B846-A9F9-5BB26086931D}" srcOrd="1" destOrd="0" presId="urn:microsoft.com/office/officeart/2005/8/layout/venn2"/>
    <dgm:cxn modelId="{5C25734A-7904-E249-BC94-2FA99E508382}" type="presParOf" srcId="{A06A5DD5-B76C-4D4A-958A-9720F60F65A2}" destId="{2C734568-FA52-7F4D-8D94-CF5499B5A9B1}" srcOrd="1" destOrd="0" presId="urn:microsoft.com/office/officeart/2005/8/layout/venn2"/>
    <dgm:cxn modelId="{99079A30-C1C9-4243-B658-25AAA4ECF268}" type="presParOf" srcId="{2C734568-FA52-7F4D-8D94-CF5499B5A9B1}" destId="{262A42E1-6BF1-534B-8266-0A1C3CCAB8DE}" srcOrd="0" destOrd="0" presId="urn:microsoft.com/office/officeart/2005/8/layout/venn2"/>
    <dgm:cxn modelId="{AAC456EA-E46D-8647-BD47-A1596B8B13F1}" type="presParOf" srcId="{2C734568-FA52-7F4D-8D94-CF5499B5A9B1}" destId="{7687318F-9C1E-8B44-9A64-948B45F1DD12}" srcOrd="1" destOrd="0" presId="urn:microsoft.com/office/officeart/2005/8/layout/venn2"/>
    <dgm:cxn modelId="{4CD2B934-4A46-7F4A-B14F-EAF9FC90929B}" type="presParOf" srcId="{A06A5DD5-B76C-4D4A-958A-9720F60F65A2}" destId="{FD687B80-8A57-5641-A2B9-513ABE16421C}" srcOrd="2" destOrd="0" presId="urn:microsoft.com/office/officeart/2005/8/layout/venn2"/>
    <dgm:cxn modelId="{5E6C7C03-4EB2-E64E-86E7-CEC8E333660D}" type="presParOf" srcId="{FD687B80-8A57-5641-A2B9-513ABE16421C}" destId="{85954DFE-B676-1C40-ADFB-7E154F8D2DE4}" srcOrd="0" destOrd="0" presId="urn:microsoft.com/office/officeart/2005/8/layout/venn2"/>
    <dgm:cxn modelId="{3861A2DB-95E6-5F45-99AE-D507CF813969}" type="presParOf" srcId="{FD687B80-8A57-5641-A2B9-513ABE16421C}" destId="{DD919A4F-CF26-0948-BBBF-5006795B6237}" srcOrd="1" destOrd="0" presId="urn:microsoft.com/office/officeart/2005/8/layout/venn2"/>
    <dgm:cxn modelId="{B487FCB7-1ED2-A94A-9BFC-986DE5443E11}" type="presParOf" srcId="{A06A5DD5-B76C-4D4A-958A-9720F60F65A2}" destId="{1F658195-F10C-5B42-BAF0-96B75212F717}" srcOrd="3" destOrd="0" presId="urn:microsoft.com/office/officeart/2005/8/layout/venn2"/>
    <dgm:cxn modelId="{161424BB-0CDE-0F4F-9F18-846FEE0783EA}" type="presParOf" srcId="{1F658195-F10C-5B42-BAF0-96B75212F717}" destId="{0B9108EB-B608-D54C-B276-3CB3778656D5}" srcOrd="0" destOrd="0" presId="urn:microsoft.com/office/officeart/2005/8/layout/venn2"/>
    <dgm:cxn modelId="{2CE1FC7D-4A70-A14A-A8D9-5AADB9248625}" type="presParOf" srcId="{1F658195-F10C-5B42-BAF0-96B75212F717}" destId="{CF145F0D-E6D3-A14A-8E3C-73A048281A1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EF451-C946-4B43-85F7-CB5F13F4EA89}">
      <dsp:nvSpPr>
        <dsp:cNvPr id="0" name=""/>
        <dsp:cNvSpPr/>
      </dsp:nvSpPr>
      <dsp:spPr>
        <a:xfrm>
          <a:off x="3013" y="1919850"/>
          <a:ext cx="3023815" cy="1209526"/>
        </a:xfrm>
        <a:prstGeom prst="homePlate">
          <a:avLst/>
        </a:prstGeom>
        <a:solidFill>
          <a:srgbClr val="E881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Green Levies </a:t>
          </a:r>
        </a:p>
      </dsp:txBody>
      <dsp:txXfrm>
        <a:off x="3013" y="1919850"/>
        <a:ext cx="2721434" cy="1209526"/>
      </dsp:txXfrm>
    </dsp:sp>
    <dsp:sp modelId="{7EB2535B-35C5-9F48-BA37-5E5EE629390F}">
      <dsp:nvSpPr>
        <dsp:cNvPr id="0" name=""/>
        <dsp:cNvSpPr/>
      </dsp:nvSpPr>
      <dsp:spPr>
        <a:xfrm>
          <a:off x="2422066" y="1919850"/>
          <a:ext cx="3023815" cy="1209526"/>
        </a:xfrm>
        <a:prstGeom prst="chevron">
          <a:avLst/>
        </a:prstGeom>
        <a:solidFill>
          <a:srgbClr val="E881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Rising wholesale costs</a:t>
          </a:r>
        </a:p>
      </dsp:txBody>
      <dsp:txXfrm>
        <a:off x="3026829" y="1919850"/>
        <a:ext cx="1814289" cy="1209526"/>
      </dsp:txXfrm>
    </dsp:sp>
    <dsp:sp modelId="{5186DDDF-CA9C-ED41-97F7-867024D5758F}">
      <dsp:nvSpPr>
        <dsp:cNvPr id="0" name=""/>
        <dsp:cNvSpPr/>
      </dsp:nvSpPr>
      <dsp:spPr>
        <a:xfrm>
          <a:off x="4841118" y="1919850"/>
          <a:ext cx="3023815" cy="1209526"/>
        </a:xfrm>
        <a:prstGeom prst="chevron">
          <a:avLst/>
        </a:prstGeom>
        <a:solidFill>
          <a:srgbClr val="E881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Intermittency</a:t>
          </a:r>
        </a:p>
      </dsp:txBody>
      <dsp:txXfrm>
        <a:off x="5445881" y="1919850"/>
        <a:ext cx="1814289" cy="1209526"/>
      </dsp:txXfrm>
    </dsp:sp>
    <dsp:sp modelId="{E52E0B6A-15C4-604A-BE52-F2FCB62887C5}">
      <dsp:nvSpPr>
        <dsp:cNvPr id="0" name=""/>
        <dsp:cNvSpPr/>
      </dsp:nvSpPr>
      <dsp:spPr>
        <a:xfrm>
          <a:off x="7260170" y="1919850"/>
          <a:ext cx="3023815" cy="1209526"/>
        </a:xfrm>
        <a:prstGeom prst="chevron">
          <a:avLst/>
        </a:prstGeom>
        <a:solidFill>
          <a:srgbClr val="E881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Geo-political tensions</a:t>
          </a:r>
        </a:p>
      </dsp:txBody>
      <dsp:txXfrm>
        <a:off x="7864933" y="1919850"/>
        <a:ext cx="1814289" cy="1209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A9660-BF0B-8D4F-94F3-FF5B6FD3DCF7}">
      <dsp:nvSpPr>
        <dsp:cNvPr id="0" name=""/>
        <dsp:cNvSpPr/>
      </dsp:nvSpPr>
      <dsp:spPr>
        <a:xfrm rot="5400000">
          <a:off x="-194807" y="195738"/>
          <a:ext cx="1298719" cy="909103"/>
        </a:xfrm>
        <a:prstGeom prst="chevron">
          <a:avLst/>
        </a:prstGeom>
        <a:solidFill>
          <a:srgbClr val="E8813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Step 1</a:t>
          </a:r>
        </a:p>
      </dsp:txBody>
      <dsp:txXfrm rot="-5400000">
        <a:off x="2" y="455482"/>
        <a:ext cx="909103" cy="389616"/>
      </dsp:txXfrm>
    </dsp:sp>
    <dsp:sp modelId="{E57722BA-F0DF-AF46-ABB5-95AFE0635F9D}">
      <dsp:nvSpPr>
        <dsp:cNvPr id="0" name=""/>
        <dsp:cNvSpPr/>
      </dsp:nvSpPr>
      <dsp:spPr>
        <a:xfrm rot="5400000">
          <a:off x="5130094" y="-4220059"/>
          <a:ext cx="844167" cy="92861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b="1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Procurement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What your business is already buying to keep going</a:t>
          </a:r>
          <a:endParaRPr lang="en-GB" sz="1500" kern="1200" dirty="0">
            <a:solidFill>
              <a:schemeClr val="bg2">
                <a:lumMod val="50000"/>
              </a:schemeClr>
            </a:solidFill>
            <a:latin typeface="Avenir Book" panose="02000503020000020003" pitchFamily="2" charset="0"/>
          </a:endParaRPr>
        </a:p>
      </dsp:txBody>
      <dsp:txXfrm rot="-5400000">
        <a:off x="909104" y="42140"/>
        <a:ext cx="9244940" cy="761749"/>
      </dsp:txXfrm>
    </dsp:sp>
    <dsp:sp modelId="{565C6132-A700-D341-A108-28E436C4B59D}">
      <dsp:nvSpPr>
        <dsp:cNvPr id="0" name=""/>
        <dsp:cNvSpPr/>
      </dsp:nvSpPr>
      <dsp:spPr>
        <a:xfrm rot="5400000">
          <a:off x="-194807" y="1348244"/>
          <a:ext cx="1298719" cy="909103"/>
        </a:xfrm>
        <a:prstGeom prst="chevron">
          <a:avLst/>
        </a:prstGeom>
        <a:solidFill>
          <a:srgbClr val="E8813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Step 2</a:t>
          </a:r>
        </a:p>
      </dsp:txBody>
      <dsp:txXfrm rot="-5400000">
        <a:off x="2" y="1607988"/>
        <a:ext cx="909103" cy="389616"/>
      </dsp:txXfrm>
    </dsp:sp>
    <dsp:sp modelId="{986544BD-5218-EA42-8247-09A39739BAAD}">
      <dsp:nvSpPr>
        <dsp:cNvPr id="0" name=""/>
        <dsp:cNvSpPr/>
      </dsp:nvSpPr>
      <dsp:spPr>
        <a:xfrm rot="5400000">
          <a:off x="5130094" y="-3067553"/>
          <a:ext cx="844167" cy="92861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b="1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Metering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How are you quantifying the energy you pay for and what data is available </a:t>
          </a:r>
          <a:endParaRPr lang="en-GB" sz="1500" kern="1200" dirty="0">
            <a:solidFill>
              <a:schemeClr val="bg2">
                <a:lumMod val="50000"/>
              </a:schemeClr>
            </a:solidFill>
            <a:latin typeface="Avenir Book" panose="02000503020000020003" pitchFamily="2" charset="0"/>
          </a:endParaRPr>
        </a:p>
      </dsp:txBody>
      <dsp:txXfrm rot="-5400000">
        <a:off x="909104" y="1194646"/>
        <a:ext cx="9244940" cy="761749"/>
      </dsp:txXfrm>
    </dsp:sp>
    <dsp:sp modelId="{B6795818-483B-E24F-B061-E61CC3C481E0}">
      <dsp:nvSpPr>
        <dsp:cNvPr id="0" name=""/>
        <dsp:cNvSpPr/>
      </dsp:nvSpPr>
      <dsp:spPr>
        <a:xfrm rot="5400000">
          <a:off x="-194807" y="2500751"/>
          <a:ext cx="1298719" cy="909103"/>
        </a:xfrm>
        <a:prstGeom prst="chevron">
          <a:avLst/>
        </a:prstGeom>
        <a:solidFill>
          <a:srgbClr val="E8813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Step 3</a:t>
          </a:r>
        </a:p>
      </dsp:txBody>
      <dsp:txXfrm rot="-5400000">
        <a:off x="2" y="2760495"/>
        <a:ext cx="909103" cy="389616"/>
      </dsp:txXfrm>
    </dsp:sp>
    <dsp:sp modelId="{C6C38B43-943B-0B47-A273-29555B244DA9}">
      <dsp:nvSpPr>
        <dsp:cNvPr id="0" name=""/>
        <dsp:cNvSpPr/>
      </dsp:nvSpPr>
      <dsp:spPr>
        <a:xfrm rot="5400000">
          <a:off x="5130094" y="-1915047"/>
          <a:ext cx="844167" cy="92861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b="1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Energy efficiency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Once we have established a solid baseload how can we reduce the consumption</a:t>
          </a:r>
          <a:endParaRPr lang="en-GB" sz="1500" kern="1200" dirty="0">
            <a:solidFill>
              <a:schemeClr val="bg2">
                <a:lumMod val="50000"/>
              </a:schemeClr>
            </a:solidFill>
            <a:latin typeface="Avenir Book" panose="02000503020000020003" pitchFamily="2" charset="0"/>
          </a:endParaRPr>
        </a:p>
      </dsp:txBody>
      <dsp:txXfrm rot="-5400000">
        <a:off x="909104" y="2347152"/>
        <a:ext cx="9244940" cy="761749"/>
      </dsp:txXfrm>
    </dsp:sp>
    <dsp:sp modelId="{6BAA7EB7-F846-FD4A-95CE-7F116F0ABD3D}">
      <dsp:nvSpPr>
        <dsp:cNvPr id="0" name=""/>
        <dsp:cNvSpPr/>
      </dsp:nvSpPr>
      <dsp:spPr>
        <a:xfrm rot="5400000">
          <a:off x="-194807" y="3653257"/>
          <a:ext cx="1298719" cy="909103"/>
        </a:xfrm>
        <a:prstGeom prst="chevron">
          <a:avLst/>
        </a:prstGeom>
        <a:solidFill>
          <a:srgbClr val="E8813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Step 4</a:t>
          </a:r>
        </a:p>
      </dsp:txBody>
      <dsp:txXfrm rot="-5400000">
        <a:off x="2" y="3913001"/>
        <a:ext cx="909103" cy="389616"/>
      </dsp:txXfrm>
    </dsp:sp>
    <dsp:sp modelId="{A7D736CD-1BC9-0247-96DE-7A808272B473}">
      <dsp:nvSpPr>
        <dsp:cNvPr id="0" name=""/>
        <dsp:cNvSpPr/>
      </dsp:nvSpPr>
      <dsp:spPr>
        <a:xfrm rot="5400000">
          <a:off x="5130094" y="-762541"/>
          <a:ext cx="844167" cy="92861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b="1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Self generation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rPr>
            <a:t>Once we have explored all other areas, we can start to look at generating your own power on site </a:t>
          </a:r>
          <a:br>
            <a:rPr lang="en-US" sz="1500" kern="1200" dirty="0"/>
          </a:br>
          <a:endParaRPr lang="en-GB" sz="1500" kern="1200" dirty="0"/>
        </a:p>
      </dsp:txBody>
      <dsp:txXfrm rot="-5400000">
        <a:off x="909104" y="3499658"/>
        <a:ext cx="9244940" cy="761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1883A-70CC-EC4A-8E72-7E6FCBC3DAD2}">
      <dsp:nvSpPr>
        <dsp:cNvPr id="0" name=""/>
        <dsp:cNvSpPr/>
      </dsp:nvSpPr>
      <dsp:spPr>
        <a:xfrm>
          <a:off x="404501" y="0"/>
          <a:ext cx="5190976" cy="5190976"/>
        </a:xfrm>
        <a:prstGeom prst="ellipse">
          <a:avLst/>
        </a:prstGeom>
        <a:solidFill>
          <a:srgbClr val="E881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Book" panose="02000503020000020003" pitchFamily="2" charset="0"/>
            </a:rPr>
            <a:t>If an effective strategy is introduced</a:t>
          </a:r>
          <a:endParaRPr lang="en-GB" sz="1000" kern="1200" dirty="0">
            <a:latin typeface="Avenir Book" panose="02000503020000020003" pitchFamily="2" charset="0"/>
          </a:endParaRPr>
        </a:p>
      </dsp:txBody>
      <dsp:txXfrm>
        <a:off x="2274290" y="259548"/>
        <a:ext cx="1451397" cy="778646"/>
      </dsp:txXfrm>
    </dsp:sp>
    <dsp:sp modelId="{262A42E1-6BF1-534B-8266-0A1C3CCAB8DE}">
      <dsp:nvSpPr>
        <dsp:cNvPr id="0" name=""/>
        <dsp:cNvSpPr/>
      </dsp:nvSpPr>
      <dsp:spPr>
        <a:xfrm>
          <a:off x="923598" y="1038195"/>
          <a:ext cx="4152781" cy="4152781"/>
        </a:xfrm>
        <a:prstGeom prst="ellipse">
          <a:avLst/>
        </a:prstGeom>
        <a:solidFill>
          <a:srgbClr val="E881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Book" panose="02000503020000020003" pitchFamily="2" charset="0"/>
            </a:rPr>
            <a:t>Taking account of every aspect of the business </a:t>
          </a:r>
          <a:endParaRPr lang="en-GB" sz="1000" kern="1200" dirty="0">
            <a:latin typeface="Avenir Book" panose="02000503020000020003" pitchFamily="2" charset="0"/>
          </a:endParaRPr>
        </a:p>
      </dsp:txBody>
      <dsp:txXfrm>
        <a:off x="2274290" y="1287362"/>
        <a:ext cx="1451397" cy="747500"/>
      </dsp:txXfrm>
    </dsp:sp>
    <dsp:sp modelId="{85954DFE-B676-1C40-ADFB-7E154F8D2DE4}">
      <dsp:nvSpPr>
        <dsp:cNvPr id="0" name=""/>
        <dsp:cNvSpPr/>
      </dsp:nvSpPr>
      <dsp:spPr>
        <a:xfrm>
          <a:off x="1442696" y="2076390"/>
          <a:ext cx="3114586" cy="3114586"/>
        </a:xfrm>
        <a:prstGeom prst="ellipse">
          <a:avLst/>
        </a:prstGeom>
        <a:solidFill>
          <a:srgbClr val="E881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venir Book" panose="02000503020000020003" pitchFamily="2" charset="0"/>
            </a:rPr>
            <a:t>And the system is well designed </a:t>
          </a:r>
          <a:endParaRPr lang="en-GB" sz="1000" kern="1200">
            <a:latin typeface="Avenir Book" panose="02000503020000020003" pitchFamily="2" charset="0"/>
          </a:endParaRPr>
        </a:p>
      </dsp:txBody>
      <dsp:txXfrm>
        <a:off x="2274290" y="2309984"/>
        <a:ext cx="1451397" cy="700781"/>
      </dsp:txXfrm>
    </dsp:sp>
    <dsp:sp modelId="{0B9108EB-B608-D54C-B276-3CB3778656D5}">
      <dsp:nvSpPr>
        <dsp:cNvPr id="0" name=""/>
        <dsp:cNvSpPr/>
      </dsp:nvSpPr>
      <dsp:spPr>
        <a:xfrm>
          <a:off x="1961794" y="3114586"/>
          <a:ext cx="2076390" cy="207639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2">
                  <a:lumMod val="25000"/>
                </a:schemeClr>
              </a:solidFill>
              <a:latin typeface="Avenir Book" panose="02000503020000020003" pitchFamily="2" charset="0"/>
            </a:rPr>
            <a:t>We should be able remove or reduce the need for additional items such as onsite battery storage!</a:t>
          </a:r>
          <a:endParaRPr lang="en-GB" sz="1000" kern="1200" dirty="0">
            <a:solidFill>
              <a:schemeClr val="bg2">
                <a:lumMod val="25000"/>
              </a:schemeClr>
            </a:solidFill>
            <a:latin typeface="Avenir Book" panose="02000503020000020003" pitchFamily="2" charset="0"/>
          </a:endParaRPr>
        </a:p>
      </dsp:txBody>
      <dsp:txXfrm>
        <a:off x="2265874" y="3633683"/>
        <a:ext cx="1468230" cy="1038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0CE07-1F21-D444-8A90-D897312CC634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3E18D-823D-0346-BD3C-F2BE470D7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3E18D-823D-0346-BD3C-F2BE470D71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2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coming along today to discuss the energy approach </a:t>
            </a:r>
          </a:p>
          <a:p>
            <a:endParaRPr lang="en-US" dirty="0"/>
          </a:p>
          <a:p>
            <a:r>
              <a:rPr lang="en-US" dirty="0"/>
              <a:t>The reason I wanted to take this </a:t>
            </a:r>
            <a:r>
              <a:rPr lang="en-US" dirty="0" err="1"/>
              <a:t>ooprtunity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3E18D-823D-0346-BD3C-F2BE470D71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0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– we all need it for various processes like getting up in the morning (I find coffee helps quite a bit as well) </a:t>
            </a:r>
          </a:p>
          <a:p>
            <a:r>
              <a:rPr lang="en-US" dirty="0"/>
              <a:t>All the way through to providing space heating and running large pumps for irrigation.</a:t>
            </a:r>
          </a:p>
          <a:p>
            <a:endParaRPr lang="en-US" dirty="0"/>
          </a:p>
          <a:p>
            <a:r>
              <a:rPr lang="en-US" dirty="0"/>
              <a:t>Fact is we simply cannot manage without it and it generally is a finite resource</a:t>
            </a:r>
          </a:p>
          <a:p>
            <a:endParaRPr lang="en-US" dirty="0"/>
          </a:p>
          <a:p>
            <a:r>
              <a:rPr lang="en-US" dirty="0"/>
              <a:t>As we have come to accept this fact we have had to int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Simple times </a:t>
            </a:r>
          </a:p>
          <a:p>
            <a:r>
              <a:rPr lang="en-US" dirty="0"/>
              <a:t>Needed heat throw a log on the fire,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end result is Energy has become incredibly diverse and the small print nobody mentioned was that it would be difficult to manage and sometimes quite expensive!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3E18D-823D-0346-BD3C-F2BE470D71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1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for the sake of this presentation I am going to focus on one of the bigger areas Electricity!  Its something that we are all being pushed towards when we talk of decarbonization.  Gas, Diesel, Gas oil, Kerosene, timber - wood pellets </a:t>
            </a:r>
            <a:r>
              <a:rPr lang="en-US" dirty="0" err="1"/>
              <a:t>etc</a:t>
            </a:r>
            <a:r>
              <a:rPr lang="en-US" dirty="0"/>
              <a:t> have even seen some complexity with new regulations being introduced Sorry for quality I hope you can all see this infographic kindly supplied by National Grid</a:t>
            </a:r>
          </a:p>
          <a:p>
            <a:endParaRPr lang="en-US" dirty="0"/>
          </a:p>
          <a:p>
            <a:r>
              <a:rPr lang="en-US" dirty="0"/>
              <a:t>It gives some of the idea of the complexity of our current system – this is the simple version because </a:t>
            </a:r>
            <a:r>
              <a:rPr lang="en-US" dirty="0" err="1"/>
              <a:t>actuallywe</a:t>
            </a:r>
            <a:r>
              <a:rPr lang="en-US" dirty="0"/>
              <a:t> can add more to this via interconnects to other countries.</a:t>
            </a:r>
          </a:p>
          <a:p>
            <a:endParaRPr lang="en-US" dirty="0"/>
          </a:p>
          <a:p>
            <a:r>
              <a:rPr lang="en-US" dirty="0"/>
              <a:t>This will only get more complex when we add in a greater roll of of Electric vehicles and the storage and change of demand in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3E18D-823D-0346-BD3C-F2BE470D71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7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volatility has to be accounted for in our energy bills.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3E18D-823D-0346-BD3C-F2BE470D71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67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entire business to include future plans.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Don’t get too narrow visioned </a:t>
            </a:r>
          </a:p>
          <a:p>
            <a:endParaRPr lang="en-US" sz="1200" dirty="0"/>
          </a:p>
          <a:p>
            <a:r>
              <a:rPr lang="en-US" sz="1200" dirty="0"/>
              <a:t>What your business is already buying to keep going</a:t>
            </a:r>
          </a:p>
          <a:p>
            <a:r>
              <a:rPr lang="en-US" sz="1200" dirty="0"/>
              <a:t>How are you quantifying the energy you pay for and what data is available to create an accurate picture of </a:t>
            </a:r>
            <a:r>
              <a:rPr lang="en-US" sz="1200" dirty="0" err="1"/>
              <a:t>whats</a:t>
            </a:r>
            <a:r>
              <a:rPr lang="en-US" sz="1200" dirty="0"/>
              <a:t> happening </a:t>
            </a:r>
          </a:p>
          <a:p>
            <a:r>
              <a:rPr lang="en-US" sz="1200" dirty="0"/>
              <a:t>Once we have established a solid baseload how can we reduce the consumption</a:t>
            </a:r>
          </a:p>
          <a:p>
            <a:r>
              <a:rPr lang="en-US" sz="1200" dirty="0"/>
              <a:t>Once all other areas have explored we can start to look at generating some of your own power on site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3E18D-823D-0346-BD3C-F2BE470D71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61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3E18D-823D-0346-BD3C-F2BE470D71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5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4FCC-73CE-5D10-D317-4157B5E27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A2B7D-4087-BDDB-5129-7FC03D5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970AD-ACF7-6DB5-08D6-B1A6380D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7F24-5B46-D60E-BB7F-8E115C90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AE3E4-A000-5D20-F984-B7A9DE00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4682-5667-3DA9-16D5-A73D300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396B0-341C-5A56-7C02-062FBAC0C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332FE-A2EB-9479-03A1-3C7B447A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C934-B50F-9766-363E-92CD68F0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77A22-2623-4186-E6BF-9334A3EB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4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16E417-EDCD-4BF0-8920-EC554ABF3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FF69B-FF3C-79D1-5C1B-C2DAD45E5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1DB91-F53B-38D4-98FB-E879B9C9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6D2F7-B796-154A-57E0-61515DCD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A716-3BD5-D84A-5A8A-E10DE026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F8C8-A2D4-2321-451D-2475B950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1EA5-9D49-6C5C-FEE4-CAEA25452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A09E8-EC06-73D2-E3EF-408AE041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82413-18A9-8797-548A-AB21D84A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35803-B6EE-CBAF-C9E1-CD2E4343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6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A100-3EE1-FA41-FD5E-EBF1A72C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FE75-D773-34C8-E486-2CDE40C2B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AF1F1-FC2C-3E22-9DBB-78595A9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364D9-6FAB-C991-B204-7DAC0EC2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C4E3B-C2E9-70FE-B477-784932DA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A5FFA-6516-2227-0AAD-433BD7E8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162CE-587B-667A-19B6-547B7E78C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074DB-3DA4-7AF9-EE0D-87AABF9D5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B7BBD-6DB3-8CC0-782F-1F357B6D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C7495-D6AC-41DB-54D7-C45AE796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2C389-3A96-7E8C-3E05-2C42D7BC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07CF-7B9B-1CEA-4403-36EED839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41C47-A74E-96E1-4077-5E715F94B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3EFE6-C2FD-3698-FF99-CABE4C65D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C47FF-3885-AD44-C0DB-E44BAEA32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1962D-C1D3-A945-F723-3C3585ED9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F0CC4-EEE4-79F8-819F-2B290047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61021-0012-72B3-5C9B-EDB70367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05A6C-5874-730F-5F51-BB9DCEFE2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4A74C-879A-8C7A-9C64-531E0BF31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1C4D9-76C2-63B8-DD20-1DACB884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4FD6D-04CB-BCCA-B2AD-81532A6E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1357B-5E1A-03DF-61B9-4AF58023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97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2CB6D-3A96-BDE9-64BE-3D6FB47B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B0350-D113-E139-4F2B-4E22EC02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70D04-C032-3516-7E3D-D480B08A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A504-5B33-F8DD-ABCE-B035F352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74407-81BF-8EAC-B65C-453B94E0B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A76B9-9CC7-7B0B-1B98-584372DC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E5BB8-29C7-5A67-F933-1BE4D26C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7E77A-39BE-AFBD-8A52-736BC558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E2A7E-2FA2-2D41-C056-6BEC6DDD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0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DD81-BB2B-0082-9C8B-3D9BD9DCB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096B5-1A5A-8C8F-3377-B12607173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B9340-C256-99D8-8CE9-C8AFB6417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B88B8-E2F2-5991-DBB8-244DE3DD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B8144-2035-4F70-B910-34F97582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44D53-27C5-D21A-65BF-4B57964A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9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D5083-BCE3-A179-143B-F3BF9D37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A2B-9288-B6FB-5CFA-ADD77A051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96ECC-C3A4-0A8D-1368-A3EEFA60C4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65D79-FBAD-DB43-B160-777556CE7E4F}" type="datetimeFigureOut">
              <a:rPr lang="en-US" smtClean="0"/>
              <a:t>5/8/22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6747C-A740-6FF7-34D3-47810B3BA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3CC86-D554-66C7-23DF-810F9AB28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2B0ED-8B64-B745-8894-2A3E159B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7342D-2E86-2C80-F76B-99AD2BD23E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Whole energy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628F7-6828-E2A2-063D-CBC9B1B28C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Stephen Ramm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7342D-2E86-2C80-F76B-99AD2BD2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266" y="1631851"/>
            <a:ext cx="10607902" cy="225083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Dairy farmer, 100 </a:t>
            </a:r>
            <a:r>
              <a:rPr lang="en-US" sz="48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kWp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solar array Wanted to expand system as his bills had not been reduced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628F7-6828-E2A2-063D-CBC9B1B28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647" y="4067597"/>
            <a:ext cx="10936705" cy="225083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Default MOP contract in place (metering &amp; procurement)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Issues with estimated data (metering)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No actual export connection agreement in place with DNO (Self generation)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Giving power back to the system FOC (procurement)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String fault on inverter identified through simple cross check of inverter totals (energy efficiency)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8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628F7-6828-E2A2-063D-CBC9B1B28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8634" y="1803400"/>
            <a:ext cx="9571047" cy="222269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At first glance when we resolved the other issues it was evident that there was spare power being exported back to the system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The inevitable question was should we store this power on site for use later in the day?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The client milked three times daily so there was plenty of consumption outside normal SPV generation times.  However, with energy markets so high at the present time a higher value Power Purchase Contracts (PPA’s) made better financial sense.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B846F365-7025-BF05-824B-FC14324D2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19" y="3828433"/>
            <a:ext cx="9847729" cy="24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3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7342D-2E86-2C80-F76B-99AD2BD2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875" y="2218555"/>
            <a:ext cx="4481314" cy="283604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These four methods work across all energy types and should form the basis of any effective energy strategy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E2EEFAC-CF3E-1828-A8FE-80D39BBEA2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432027"/>
              </p:ext>
            </p:extLst>
          </p:nvPr>
        </p:nvGraphicFramePr>
        <p:xfrm>
          <a:off x="5494189" y="1026942"/>
          <a:ext cx="5999979" cy="5190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71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ED5A6C-41F8-FD94-6165-253D96FBFF94}"/>
              </a:ext>
            </a:extLst>
          </p:cNvPr>
          <p:cNvSpPr txBox="1"/>
          <p:nvPr/>
        </p:nvSpPr>
        <p:spPr>
          <a:xfrm>
            <a:off x="1523999" y="2197771"/>
            <a:ext cx="665401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Examples of other options: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Alternative forms of storage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Thermal energy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	Hot water &amp; cooling loads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	Electric Vehicles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Load shifting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Behavioral change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	Using power at different times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Process change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	Pumping water at different times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Technology change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	Heat pumps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746227-D8D0-91DE-39AA-CF9FAC9312A5}"/>
              </a:ext>
            </a:extLst>
          </p:cNvPr>
          <p:cNvSpPr txBox="1"/>
          <p:nvPr/>
        </p:nvSpPr>
        <p:spPr>
          <a:xfrm>
            <a:off x="3175550" y="1248613"/>
            <a:ext cx="598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Batteries certainly have their place but only as part of a full energy strategy</a:t>
            </a:r>
          </a:p>
        </p:txBody>
      </p:sp>
      <p:pic>
        <p:nvPicPr>
          <p:cNvPr id="15" name="Picture 1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9F2F8CC-5D79-06FC-BD27-947929708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07726" y="3171068"/>
            <a:ext cx="2585324" cy="1723549"/>
          </a:xfrm>
          <a:prstGeom prst="rect">
            <a:avLst/>
          </a:prstGeom>
        </p:spPr>
      </p:pic>
      <p:pic>
        <p:nvPicPr>
          <p:cNvPr id="17" name="Picture 1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9D56768-5056-5309-F1AF-6701C1CFC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894657" y="3063343"/>
            <a:ext cx="2585327" cy="1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0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27647" y="864420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pic>
        <p:nvPicPr>
          <p:cNvPr id="6" name="Picture 5" descr="A picture containing outdoor, person, dark&#10;&#10;Description automatically generated">
            <a:extLst>
              <a:ext uri="{FF2B5EF4-FFF2-40B4-BE49-F238E27FC236}">
                <a16:creationId xmlns:a16="http://schemas.microsoft.com/office/drawing/2014/main" id="{BD3CED9E-265D-DFFC-0054-EE5281CC0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294" y="946079"/>
            <a:ext cx="6938474" cy="5374392"/>
          </a:xfrm>
          <a:prstGeom prst="rect">
            <a:avLst/>
          </a:prstGeom>
          <a:effectLst>
            <a:softEdge rad="129946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F7342D-2E86-2C80-F76B-99AD2BD2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772" y="1885059"/>
            <a:ext cx="4781019" cy="3699436"/>
          </a:xfrm>
          <a:solidFill>
            <a:schemeClr val="bg1"/>
          </a:solidFill>
          <a:ln cap="rnd">
            <a:solidFill>
              <a:schemeClr val="bg2">
                <a:lumMod val="25000"/>
              </a:schemeClr>
            </a:solidFill>
          </a:ln>
          <a:effectLst>
            <a:softEdge rad="55734"/>
          </a:effectLst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‘A whole energy approach’ </a:t>
            </a:r>
            <a:br>
              <a:rPr lang="en-GB" sz="28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</a:b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means developing a portfolio of options for clean energy in all its various uses (electricity, heating and transport), and crucially by fitting them together in the best combinations to deliver value for business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7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36612" y="998537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34C74C-A5A7-A673-D9D1-F7BAEB2C2D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732336"/>
              </p:ext>
            </p:extLst>
          </p:nvPr>
        </p:nvGraphicFramePr>
        <p:xfrm>
          <a:off x="995083" y="1223681"/>
          <a:ext cx="10287000" cy="5049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1F7342D-2E86-2C80-F76B-99AD2BD2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083" y="5254591"/>
            <a:ext cx="10201834" cy="10388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Energy has become incredibly diverse*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</a:br>
            <a:r>
              <a:rPr lang="en-US" sz="13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*and difficult to manage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628F7-6828-E2A2-063D-CBC9B1B28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917" y="1823976"/>
            <a:ext cx="10372166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Energy for most of us will be in the form of liquid, gas or electricity.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All these products have increased in price due to many different reasons over the past several years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3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8C76CF5-FDD4-C2F6-4414-F7E8F5F4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12" y="1463527"/>
            <a:ext cx="9278470" cy="47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7342D-2E86-2C80-F76B-99AD2BD2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4503" y="1546485"/>
            <a:ext cx="7063362" cy="5363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What has this meant for businesses?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CA3B438-FA8E-4675-E746-B2C54D86B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79" y="2287017"/>
            <a:ext cx="8407241" cy="3618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CFCF7-53E3-6F4D-804E-2002CE1B3D35}"/>
              </a:ext>
            </a:extLst>
          </p:cNvPr>
          <p:cNvSpPr txBox="1"/>
          <p:nvPr/>
        </p:nvSpPr>
        <p:spPr>
          <a:xfrm>
            <a:off x="7791214" y="5905151"/>
            <a:ext cx="391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Data supplied by BEIS March 2022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6933A9-7A1C-2929-F062-D5B05CCB9FBA}"/>
              </a:ext>
            </a:extLst>
          </p:cNvPr>
          <p:cNvSpPr/>
          <p:nvPr/>
        </p:nvSpPr>
        <p:spPr>
          <a:xfrm>
            <a:off x="10305313" y="1018302"/>
            <a:ext cx="122240" cy="126728"/>
          </a:xfrm>
          <a:prstGeom prst="ellipse">
            <a:avLst/>
          </a:prstGeom>
          <a:solidFill>
            <a:srgbClr val="F9B2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8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C133401-2821-FB11-7200-F5FC04C70E9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28317" y="1178717"/>
            <a:ext cx="6403942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Market Volatility </a:t>
            </a:r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1B41AD9D-002D-345E-2B1C-BF208336C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1" y="2463967"/>
            <a:ext cx="10673897" cy="37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D077007-7AAB-1A3F-EF9B-397D71EBBF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470181"/>
              </p:ext>
            </p:extLst>
          </p:nvPr>
        </p:nvGraphicFramePr>
        <p:xfrm>
          <a:off x="1246909" y="24397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D2741EF-187E-1DA7-172F-7E81460D33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142998"/>
              </p:ext>
            </p:extLst>
          </p:nvPr>
        </p:nvGraphicFramePr>
        <p:xfrm>
          <a:off x="6367986" y="24397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78292B-9566-E1AC-EE7F-45C8B1D51134}"/>
              </a:ext>
            </a:extLst>
          </p:cNvPr>
          <p:cNvSpPr txBox="1"/>
          <p:nvPr/>
        </p:nvSpPr>
        <p:spPr>
          <a:xfrm>
            <a:off x="3000774" y="1475238"/>
            <a:ext cx="673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Example of Potato store 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8D702-2C81-2031-5664-1AFE265C0B5A}"/>
              </a:ext>
            </a:extLst>
          </p:cNvPr>
          <p:cNvSpPr txBox="1"/>
          <p:nvPr/>
        </p:nvSpPr>
        <p:spPr>
          <a:xfrm>
            <a:off x="1952910" y="5357427"/>
            <a:ext cx="8426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Other site constraints to consider: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export agreement, take or pay clauses, shared supplies, future plans, EV rollout, other fuel sources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e.g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mains gas (co-generation)</a:t>
            </a:r>
          </a:p>
        </p:txBody>
      </p:sp>
    </p:spTree>
    <p:extLst>
      <p:ext uri="{BB962C8B-B14F-4D97-AF65-F5344CB8AC3E}">
        <p14:creationId xmlns:p14="http://schemas.microsoft.com/office/powerpoint/2010/main" val="233999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7342D-2E86-2C80-F76B-99AD2BD2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0493" y="2130170"/>
            <a:ext cx="8631382" cy="216473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As systems become more diverse and more complex it becomes vital to consider your whole strategy before taking any action in isolation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9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A24DC5-11EC-56EA-304B-C4A09E7C55C4}"/>
              </a:ext>
            </a:extLst>
          </p:cNvPr>
          <p:cNvSpPr txBox="1"/>
          <p:nvPr/>
        </p:nvSpPr>
        <p:spPr>
          <a:xfrm>
            <a:off x="697832" y="854242"/>
            <a:ext cx="10936705" cy="5534526"/>
          </a:xfrm>
          <a:prstGeom prst="rect">
            <a:avLst/>
          </a:prstGeom>
          <a:noFill/>
          <a:ln>
            <a:solidFill>
              <a:schemeClr val="bg1">
                <a:lumMod val="50000"/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F452FA-65FE-466E-0AA9-3B30F7CA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2" y="193675"/>
            <a:ext cx="2808635" cy="1609725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7984FCE-1485-BEF2-A322-7CF4A6EC4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3413621"/>
              </p:ext>
            </p:extLst>
          </p:nvPr>
        </p:nvGraphicFramePr>
        <p:xfrm>
          <a:off x="1298915" y="1630668"/>
          <a:ext cx="10195253" cy="4758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00988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888</Words>
  <Application>Microsoft Macintosh PowerPoint</Application>
  <PresentationFormat>Widescreen</PresentationFormat>
  <Paragraphs>97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Book</vt:lpstr>
      <vt:lpstr>Calibri</vt:lpstr>
      <vt:lpstr>Calibri Light</vt:lpstr>
      <vt:lpstr>Office Theme</vt:lpstr>
      <vt:lpstr>Whole energy approach</vt:lpstr>
      <vt:lpstr>‘A whole energy approach’  means developing a portfolio of options for clean energy in all its various uses (electricity, heating and transport), and crucially by fitting them together in the best combinations to deliver value for business</vt:lpstr>
      <vt:lpstr>Energy has become incredibly diverse* *and difficult to manage </vt:lpstr>
      <vt:lpstr>PowerPoint Presentation</vt:lpstr>
      <vt:lpstr>What has this meant for businesses?</vt:lpstr>
      <vt:lpstr>Market Volatility </vt:lpstr>
      <vt:lpstr>PowerPoint Presentation</vt:lpstr>
      <vt:lpstr>As systems become more diverse and more complex it becomes vital to consider your whole strategy before taking any action in isolation </vt:lpstr>
      <vt:lpstr>PowerPoint Presentation</vt:lpstr>
      <vt:lpstr>Dairy farmer, 100 kWp solar array Wanted to expand system as his bills had not been reduced </vt:lpstr>
      <vt:lpstr>PowerPoint Presentation</vt:lpstr>
      <vt:lpstr>These four methods work across all energy types and should form the basis of any effective energy strategy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Whole energy system approach</dc:title>
  <dc:creator>Stephen Ramm</dc:creator>
  <cp:lastModifiedBy>Stephen Ramm</cp:lastModifiedBy>
  <cp:revision>4</cp:revision>
  <dcterms:created xsi:type="dcterms:W3CDTF">2022-05-08T19:20:36Z</dcterms:created>
  <dcterms:modified xsi:type="dcterms:W3CDTF">2022-05-09T17:04:20Z</dcterms:modified>
</cp:coreProperties>
</file>