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5" r:id="rId6"/>
    <p:sldMasterId id="2147483718" r:id="rId7"/>
  </p:sldMasterIdLst>
  <p:notesMasterIdLst>
    <p:notesMasterId r:id="rId18"/>
  </p:notesMasterIdLst>
  <p:sldIdLst>
    <p:sldId id="785" r:id="rId8"/>
    <p:sldId id="792" r:id="rId9"/>
    <p:sldId id="759" r:id="rId10"/>
    <p:sldId id="271" r:id="rId11"/>
    <p:sldId id="1275" r:id="rId12"/>
    <p:sldId id="1289" r:id="rId13"/>
    <p:sldId id="1222" r:id="rId14"/>
    <p:sldId id="1270" r:id="rId15"/>
    <p:sldId id="279" r:id="rId16"/>
    <p:sldId id="7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093" autoAdjust="0"/>
  </p:normalViewPr>
  <p:slideViewPr>
    <p:cSldViewPr snapToGrid="0">
      <p:cViewPr varScale="1">
        <p:scale>
          <a:sx n="51" d="100"/>
          <a:sy n="51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Bicknell" userId="1dc749b4-5571-4102-9095-4ddd950f4931" providerId="ADAL" clId="{F5D9870B-E0F5-4858-B79F-CD4486AE5C23}"/>
    <pc:docChg chg="delSld modSld">
      <pc:chgData name="Phil Bicknell" userId="1dc749b4-5571-4102-9095-4ddd950f4931" providerId="ADAL" clId="{F5D9870B-E0F5-4858-B79F-CD4486AE5C23}" dt="2022-05-09T16:08:34.269" v="18" actId="47"/>
      <pc:docMkLst>
        <pc:docMk/>
      </pc:docMkLst>
      <pc:sldChg chg="modSp mod">
        <pc:chgData name="Phil Bicknell" userId="1dc749b4-5571-4102-9095-4ddd950f4931" providerId="ADAL" clId="{F5D9870B-E0F5-4858-B79F-CD4486AE5C23}" dt="2022-05-09T16:02:53.585" v="16" actId="20577"/>
        <pc:sldMkLst>
          <pc:docMk/>
          <pc:sldMk cId="3560421376" sldId="785"/>
        </pc:sldMkLst>
        <pc:spChg chg="mod">
          <ac:chgData name="Phil Bicknell" userId="1dc749b4-5571-4102-9095-4ddd950f4931" providerId="ADAL" clId="{F5D9870B-E0F5-4858-B79F-CD4486AE5C23}" dt="2022-05-09T16:02:45.200" v="0" actId="20577"/>
          <ac:spMkLst>
            <pc:docMk/>
            <pc:sldMk cId="3560421376" sldId="785"/>
            <ac:spMk id="3" creationId="{D8CA88BB-7573-4960-8D9E-53141C604D0F}"/>
          </ac:spMkLst>
        </pc:spChg>
        <pc:spChg chg="mod">
          <ac:chgData name="Phil Bicknell" userId="1dc749b4-5571-4102-9095-4ddd950f4931" providerId="ADAL" clId="{F5D9870B-E0F5-4858-B79F-CD4486AE5C23}" dt="2022-05-09T16:02:53.585" v="16" actId="20577"/>
          <ac:spMkLst>
            <pc:docMk/>
            <pc:sldMk cId="3560421376" sldId="785"/>
            <ac:spMk id="7" creationId="{6ECEBBF4-EC5A-48E4-91EC-552DD096201A}"/>
          </ac:spMkLst>
        </pc:spChg>
      </pc:sldChg>
      <pc:sldChg chg="del">
        <pc:chgData name="Phil Bicknell" userId="1dc749b4-5571-4102-9095-4ddd950f4931" providerId="ADAL" clId="{F5D9870B-E0F5-4858-B79F-CD4486AE5C23}" dt="2022-05-09T16:08:33.462" v="17" actId="47"/>
        <pc:sldMkLst>
          <pc:docMk/>
          <pc:sldMk cId="3184934810" sldId="798"/>
        </pc:sldMkLst>
      </pc:sldChg>
      <pc:sldChg chg="del">
        <pc:chgData name="Phil Bicknell" userId="1dc749b4-5571-4102-9095-4ddd950f4931" providerId="ADAL" clId="{F5D9870B-E0F5-4858-B79F-CD4486AE5C23}" dt="2022-05-09T16:08:34.269" v="18" actId="47"/>
        <pc:sldMkLst>
          <pc:docMk/>
          <pc:sldMk cId="1579639752" sldId="1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4AC8E-9A6E-4F14-8B98-AEB96670A9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208133-4F6F-48FA-A156-43F95D37BC5A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Gene Technologies </a:t>
          </a:r>
          <a:endParaRPr lang="en-GB" dirty="0"/>
        </a:p>
      </dgm:t>
    </dgm:pt>
    <dgm:pt modelId="{6BADB407-9AD1-4393-A24E-2FA1B8B643E1}" type="parTrans" cxnId="{4E68B013-763B-456A-A8F0-DF556D005021}">
      <dgm:prSet/>
      <dgm:spPr/>
      <dgm:t>
        <a:bodyPr/>
        <a:lstStyle/>
        <a:p>
          <a:endParaRPr lang="en-GB"/>
        </a:p>
      </dgm:t>
    </dgm:pt>
    <dgm:pt modelId="{7D424140-D86B-4389-94DA-BA29749FEA61}" type="sibTrans" cxnId="{4E68B013-763B-456A-A8F0-DF556D005021}">
      <dgm:prSet/>
      <dgm:spPr/>
      <dgm:t>
        <a:bodyPr/>
        <a:lstStyle/>
        <a:p>
          <a:endParaRPr lang="en-GB"/>
        </a:p>
      </dgm:t>
    </dgm:pt>
    <dgm:pt modelId="{2AD2D9B4-8304-4DC6-9993-32B8C021B33C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Health, Welfare &amp; Behaviour</a:t>
          </a:r>
          <a:endParaRPr kumimoji="0" lang="en-US" b="0" i="0" u="none" strike="noStrike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87D62013-325B-4855-A9FE-A74E8724CA81}" type="parTrans" cxnId="{C2476C0E-529A-4519-9636-2DA06D712183}">
      <dgm:prSet/>
      <dgm:spPr/>
      <dgm:t>
        <a:bodyPr/>
        <a:lstStyle/>
        <a:p>
          <a:endParaRPr lang="en-GB"/>
        </a:p>
      </dgm:t>
    </dgm:pt>
    <dgm:pt modelId="{92A67DE0-E98B-486C-BE2C-A2F6935683BE}" type="sibTrans" cxnId="{C2476C0E-529A-4519-9636-2DA06D712183}">
      <dgm:prSet/>
      <dgm:spPr/>
      <dgm:t>
        <a:bodyPr/>
        <a:lstStyle/>
        <a:p>
          <a:endParaRPr lang="en-GB"/>
        </a:p>
      </dgm:t>
    </dgm:pt>
    <dgm:pt modelId="{E8340CAE-FDA7-41D5-A80C-2B8C58165334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AMR</a:t>
          </a:r>
          <a:endParaRPr kumimoji="0" lang="en-US" b="0" i="0" u="none" strike="noStrike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D47AA33B-9051-4632-BEE9-72DD2113DCD2}" type="parTrans" cxnId="{E059B83A-E8B3-4A6F-A5D1-70F99719510E}">
      <dgm:prSet/>
      <dgm:spPr/>
      <dgm:t>
        <a:bodyPr/>
        <a:lstStyle/>
        <a:p>
          <a:endParaRPr lang="en-GB"/>
        </a:p>
      </dgm:t>
    </dgm:pt>
    <dgm:pt modelId="{03DBA543-30DA-410D-AD78-8199EF5BAA5B}" type="sibTrans" cxnId="{E059B83A-E8B3-4A6F-A5D1-70F99719510E}">
      <dgm:prSet/>
      <dgm:spPr/>
      <dgm:t>
        <a:bodyPr/>
        <a:lstStyle/>
        <a:p>
          <a:endParaRPr lang="en-GB"/>
        </a:p>
      </dgm:t>
    </dgm:pt>
    <dgm:pt modelId="{5C5214CA-C93F-4EAF-A43E-A4D383A3A4AD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Resource Efficiency</a:t>
          </a:r>
          <a:endParaRPr kumimoji="0" lang="en-US" b="0" i="0" u="none" strike="noStrike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FAB4C07F-C304-4689-AF91-49C06EB9748F}" type="parTrans" cxnId="{4C034021-31F8-4B19-ADB0-1AA7B6E010B4}">
      <dgm:prSet/>
      <dgm:spPr/>
      <dgm:t>
        <a:bodyPr/>
        <a:lstStyle/>
        <a:p>
          <a:endParaRPr lang="en-GB"/>
        </a:p>
      </dgm:t>
    </dgm:pt>
    <dgm:pt modelId="{25EB3DA8-A33D-469F-95DE-4F8F5346EE52}" type="sibTrans" cxnId="{4C034021-31F8-4B19-ADB0-1AA7B6E010B4}">
      <dgm:prSet/>
      <dgm:spPr/>
      <dgm:t>
        <a:bodyPr/>
        <a:lstStyle/>
        <a:p>
          <a:endParaRPr lang="en-GB"/>
        </a:p>
      </dgm:t>
    </dgm:pt>
    <dgm:pt modelId="{06D70021-0947-456D-9135-1036C87962A4}">
      <dgm:prSet/>
      <dgm:spPr/>
      <dgm:t>
        <a:bodyPr/>
        <a:lstStyle/>
        <a:p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Environmental Impact</a:t>
          </a:r>
        </a:p>
      </dgm:t>
    </dgm:pt>
    <dgm:pt modelId="{6273FFB7-3121-4EF8-9AE5-0535F35B4087}" type="parTrans" cxnId="{3520B42F-8361-4339-9B7F-DACC97776671}">
      <dgm:prSet/>
      <dgm:spPr/>
      <dgm:t>
        <a:bodyPr/>
        <a:lstStyle/>
        <a:p>
          <a:endParaRPr lang="en-GB"/>
        </a:p>
      </dgm:t>
    </dgm:pt>
    <dgm:pt modelId="{72E4C393-434A-4F8D-A6F5-2A1CDCED301C}" type="sibTrans" cxnId="{3520B42F-8361-4339-9B7F-DACC97776671}">
      <dgm:prSet/>
      <dgm:spPr/>
      <dgm:t>
        <a:bodyPr/>
        <a:lstStyle/>
        <a:p>
          <a:endParaRPr lang="en-GB"/>
        </a:p>
      </dgm:t>
    </dgm:pt>
    <dgm:pt modelId="{3EBB32E9-CDB4-4CE2-AFF3-CEC5B379B98E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Food Production pre/post-farmgate</a:t>
          </a:r>
          <a:endParaRPr kumimoji="0" lang="en-US" b="0" i="0" u="none" strike="noStrike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A0481320-19A1-45B3-B5A7-43A5250344AF}" type="parTrans" cxnId="{38D8D166-9648-400C-B368-885A75196506}">
      <dgm:prSet/>
      <dgm:spPr/>
      <dgm:t>
        <a:bodyPr/>
        <a:lstStyle/>
        <a:p>
          <a:endParaRPr lang="en-GB"/>
        </a:p>
      </dgm:t>
    </dgm:pt>
    <dgm:pt modelId="{D307227D-68C5-4E54-A8CB-81C388B686B2}" type="sibTrans" cxnId="{38D8D166-9648-400C-B368-885A75196506}">
      <dgm:prSet/>
      <dgm:spPr/>
      <dgm:t>
        <a:bodyPr/>
        <a:lstStyle/>
        <a:p>
          <a:endParaRPr lang="en-GB"/>
        </a:p>
      </dgm:t>
    </dgm:pt>
    <dgm:pt modelId="{2FF4027A-C26C-4F34-A476-9242046B30AC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Food Safety, Quality &amp; Integrity</a:t>
          </a:r>
          <a:endParaRPr kumimoji="0" lang="en-GB" b="0" i="0" u="none" strike="noStrike" cap="none" spc="0" normalizeH="0" baseline="0" noProof="0" dirty="0">
            <a:ln>
              <a:noFill/>
            </a:ln>
            <a:solidFill>
              <a:srgbClr val="777777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gm:t>
    </dgm:pt>
    <dgm:pt modelId="{FE303CF2-F3EE-46D0-A593-4F1D8BC5606E}" type="parTrans" cxnId="{41031121-F5BC-4340-A07E-AB7B909594E4}">
      <dgm:prSet/>
      <dgm:spPr/>
      <dgm:t>
        <a:bodyPr/>
        <a:lstStyle/>
        <a:p>
          <a:endParaRPr lang="en-GB"/>
        </a:p>
      </dgm:t>
    </dgm:pt>
    <dgm:pt modelId="{8648C9F4-7481-415C-BC7F-383D30BC8F4B}" type="sibTrans" cxnId="{41031121-F5BC-4340-A07E-AB7B909594E4}">
      <dgm:prSet/>
      <dgm:spPr/>
      <dgm:t>
        <a:bodyPr/>
        <a:lstStyle/>
        <a:p>
          <a:endParaRPr lang="en-GB"/>
        </a:p>
      </dgm:t>
    </dgm:pt>
    <dgm:pt modelId="{E4AEA69A-CD0A-474D-8364-CF63063CD557}">
      <dgm:prSet/>
      <dgm:spPr/>
      <dgm:t>
        <a:bodyPr/>
        <a:lstStyle/>
        <a:p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Nutrition &amp; Productivity </a:t>
          </a:r>
          <a:endParaRPr lang="en-GB" dirty="0"/>
        </a:p>
      </dgm:t>
    </dgm:pt>
    <dgm:pt modelId="{03ED4DBC-4666-4144-AFC0-97FA83CC51C8}" type="parTrans" cxnId="{546A0EFC-A51F-4CDD-A7D3-45C43D8135D0}">
      <dgm:prSet/>
      <dgm:spPr/>
      <dgm:t>
        <a:bodyPr/>
        <a:lstStyle/>
        <a:p>
          <a:endParaRPr lang="en-GB"/>
        </a:p>
      </dgm:t>
    </dgm:pt>
    <dgm:pt modelId="{14DE1C97-7A89-4869-9231-30FFE95DAC83}" type="sibTrans" cxnId="{546A0EFC-A51F-4CDD-A7D3-45C43D8135D0}">
      <dgm:prSet/>
      <dgm:spPr/>
      <dgm:t>
        <a:bodyPr/>
        <a:lstStyle/>
        <a:p>
          <a:endParaRPr lang="en-GB"/>
        </a:p>
      </dgm:t>
    </dgm:pt>
    <dgm:pt modelId="{C7A70B79-ED7F-4842-9DB9-1B9A2AE56B9B}" type="pres">
      <dgm:prSet presAssocID="{9694AC8E-9A6E-4F14-8B98-AEB96670A9D5}" presName="diagram" presStyleCnt="0">
        <dgm:presLayoutVars>
          <dgm:dir/>
          <dgm:resizeHandles val="exact"/>
        </dgm:presLayoutVars>
      </dgm:prSet>
      <dgm:spPr/>
    </dgm:pt>
    <dgm:pt modelId="{9E19F760-EE64-40DC-AE8D-89622AE5EFE6}" type="pres">
      <dgm:prSet presAssocID="{33208133-4F6F-48FA-A156-43F95D37BC5A}" presName="node" presStyleLbl="node1" presStyleIdx="0" presStyleCnt="8">
        <dgm:presLayoutVars>
          <dgm:bulletEnabled val="1"/>
        </dgm:presLayoutVars>
      </dgm:prSet>
      <dgm:spPr/>
    </dgm:pt>
    <dgm:pt modelId="{08B3A0F2-FDBA-432F-B6E4-103C7BFD03C3}" type="pres">
      <dgm:prSet presAssocID="{7D424140-D86B-4389-94DA-BA29749FEA61}" presName="sibTrans" presStyleCnt="0"/>
      <dgm:spPr/>
    </dgm:pt>
    <dgm:pt modelId="{B8AD671D-95AA-4479-9D14-9BA23E3FDA33}" type="pres">
      <dgm:prSet presAssocID="{E4AEA69A-CD0A-474D-8364-CF63063CD557}" presName="node" presStyleLbl="node1" presStyleIdx="1" presStyleCnt="8">
        <dgm:presLayoutVars>
          <dgm:bulletEnabled val="1"/>
        </dgm:presLayoutVars>
      </dgm:prSet>
      <dgm:spPr/>
    </dgm:pt>
    <dgm:pt modelId="{B25FC547-1E26-4A82-B636-CFFD77501F53}" type="pres">
      <dgm:prSet presAssocID="{14DE1C97-7A89-4869-9231-30FFE95DAC83}" presName="sibTrans" presStyleCnt="0"/>
      <dgm:spPr/>
    </dgm:pt>
    <dgm:pt modelId="{085E2BA6-6282-4113-A080-9796A68F5762}" type="pres">
      <dgm:prSet presAssocID="{2AD2D9B4-8304-4DC6-9993-32B8C021B33C}" presName="node" presStyleLbl="node1" presStyleIdx="2" presStyleCnt="8">
        <dgm:presLayoutVars>
          <dgm:bulletEnabled val="1"/>
        </dgm:presLayoutVars>
      </dgm:prSet>
      <dgm:spPr/>
    </dgm:pt>
    <dgm:pt modelId="{E4F0DB64-EE36-410E-9810-E4D8B592739F}" type="pres">
      <dgm:prSet presAssocID="{92A67DE0-E98B-486C-BE2C-A2F6935683BE}" presName="sibTrans" presStyleCnt="0"/>
      <dgm:spPr/>
    </dgm:pt>
    <dgm:pt modelId="{9C74913D-3C08-4E94-A69C-6260637D917F}" type="pres">
      <dgm:prSet presAssocID="{E8340CAE-FDA7-41D5-A80C-2B8C58165334}" presName="node" presStyleLbl="node1" presStyleIdx="3" presStyleCnt="8">
        <dgm:presLayoutVars>
          <dgm:bulletEnabled val="1"/>
        </dgm:presLayoutVars>
      </dgm:prSet>
      <dgm:spPr/>
    </dgm:pt>
    <dgm:pt modelId="{E36F00C6-FA4D-4328-A31A-9AD716A522BF}" type="pres">
      <dgm:prSet presAssocID="{03DBA543-30DA-410D-AD78-8199EF5BAA5B}" presName="sibTrans" presStyleCnt="0"/>
      <dgm:spPr/>
    </dgm:pt>
    <dgm:pt modelId="{14837F26-1182-4118-88E2-609152451D9A}" type="pres">
      <dgm:prSet presAssocID="{5C5214CA-C93F-4EAF-A43E-A4D383A3A4AD}" presName="node" presStyleLbl="node1" presStyleIdx="4" presStyleCnt="8">
        <dgm:presLayoutVars>
          <dgm:bulletEnabled val="1"/>
        </dgm:presLayoutVars>
      </dgm:prSet>
      <dgm:spPr/>
    </dgm:pt>
    <dgm:pt modelId="{F993F59B-D8BE-4831-8887-AE45512AA92B}" type="pres">
      <dgm:prSet presAssocID="{25EB3DA8-A33D-469F-95DE-4F8F5346EE52}" presName="sibTrans" presStyleCnt="0"/>
      <dgm:spPr/>
    </dgm:pt>
    <dgm:pt modelId="{B13816D1-95F5-4B6C-8855-A7122AF3C506}" type="pres">
      <dgm:prSet presAssocID="{06D70021-0947-456D-9135-1036C87962A4}" presName="node" presStyleLbl="node1" presStyleIdx="5" presStyleCnt="8">
        <dgm:presLayoutVars>
          <dgm:bulletEnabled val="1"/>
        </dgm:presLayoutVars>
      </dgm:prSet>
      <dgm:spPr/>
    </dgm:pt>
    <dgm:pt modelId="{81AFEBCA-7FEE-4D08-9386-0908A9E6B99D}" type="pres">
      <dgm:prSet presAssocID="{72E4C393-434A-4F8D-A6F5-2A1CDCED301C}" presName="sibTrans" presStyleCnt="0"/>
      <dgm:spPr/>
    </dgm:pt>
    <dgm:pt modelId="{7D3E10D4-BAB6-4A45-A87C-3DF74C3FF6BC}" type="pres">
      <dgm:prSet presAssocID="{3EBB32E9-CDB4-4CE2-AFF3-CEC5B379B98E}" presName="node" presStyleLbl="node1" presStyleIdx="6" presStyleCnt="8">
        <dgm:presLayoutVars>
          <dgm:bulletEnabled val="1"/>
        </dgm:presLayoutVars>
      </dgm:prSet>
      <dgm:spPr/>
    </dgm:pt>
    <dgm:pt modelId="{B5DD63F9-E730-4E16-BA18-B049A8F4F10B}" type="pres">
      <dgm:prSet presAssocID="{D307227D-68C5-4E54-A8CB-81C388B686B2}" presName="sibTrans" presStyleCnt="0"/>
      <dgm:spPr/>
    </dgm:pt>
    <dgm:pt modelId="{143FDBCE-2EEC-4C82-A301-756D5161AD62}" type="pres">
      <dgm:prSet presAssocID="{2FF4027A-C26C-4F34-A476-9242046B30AC}" presName="node" presStyleLbl="node1" presStyleIdx="7" presStyleCnt="8">
        <dgm:presLayoutVars>
          <dgm:bulletEnabled val="1"/>
        </dgm:presLayoutVars>
      </dgm:prSet>
      <dgm:spPr/>
    </dgm:pt>
  </dgm:ptLst>
  <dgm:cxnLst>
    <dgm:cxn modelId="{C2476C0E-529A-4519-9636-2DA06D712183}" srcId="{9694AC8E-9A6E-4F14-8B98-AEB96670A9D5}" destId="{2AD2D9B4-8304-4DC6-9993-32B8C021B33C}" srcOrd="2" destOrd="0" parTransId="{87D62013-325B-4855-A9FE-A74E8724CA81}" sibTransId="{92A67DE0-E98B-486C-BE2C-A2F6935683BE}"/>
    <dgm:cxn modelId="{5B661711-52E8-44E6-8590-C77F411DD761}" type="presOf" srcId="{2AD2D9B4-8304-4DC6-9993-32B8C021B33C}" destId="{085E2BA6-6282-4113-A080-9796A68F5762}" srcOrd="0" destOrd="0" presId="urn:microsoft.com/office/officeart/2005/8/layout/default"/>
    <dgm:cxn modelId="{4E68B013-763B-456A-A8F0-DF556D005021}" srcId="{9694AC8E-9A6E-4F14-8B98-AEB96670A9D5}" destId="{33208133-4F6F-48FA-A156-43F95D37BC5A}" srcOrd="0" destOrd="0" parTransId="{6BADB407-9AD1-4393-A24E-2FA1B8B643E1}" sibTransId="{7D424140-D86B-4389-94DA-BA29749FEA61}"/>
    <dgm:cxn modelId="{FC9E4718-A256-4E9B-9D06-212F3E81CD0C}" type="presOf" srcId="{E4AEA69A-CD0A-474D-8364-CF63063CD557}" destId="{B8AD671D-95AA-4479-9D14-9BA23E3FDA33}" srcOrd="0" destOrd="0" presId="urn:microsoft.com/office/officeart/2005/8/layout/default"/>
    <dgm:cxn modelId="{39147720-2FF9-40B3-BB4F-6797999AAB27}" type="presOf" srcId="{2FF4027A-C26C-4F34-A476-9242046B30AC}" destId="{143FDBCE-2EEC-4C82-A301-756D5161AD62}" srcOrd="0" destOrd="0" presId="urn:microsoft.com/office/officeart/2005/8/layout/default"/>
    <dgm:cxn modelId="{41031121-F5BC-4340-A07E-AB7B909594E4}" srcId="{9694AC8E-9A6E-4F14-8B98-AEB96670A9D5}" destId="{2FF4027A-C26C-4F34-A476-9242046B30AC}" srcOrd="7" destOrd="0" parTransId="{FE303CF2-F3EE-46D0-A593-4F1D8BC5606E}" sibTransId="{8648C9F4-7481-415C-BC7F-383D30BC8F4B}"/>
    <dgm:cxn modelId="{4C034021-31F8-4B19-ADB0-1AA7B6E010B4}" srcId="{9694AC8E-9A6E-4F14-8B98-AEB96670A9D5}" destId="{5C5214CA-C93F-4EAF-A43E-A4D383A3A4AD}" srcOrd="4" destOrd="0" parTransId="{FAB4C07F-C304-4689-AF91-49C06EB9748F}" sibTransId="{25EB3DA8-A33D-469F-95DE-4F8F5346EE52}"/>
    <dgm:cxn modelId="{3520B42F-8361-4339-9B7F-DACC97776671}" srcId="{9694AC8E-9A6E-4F14-8B98-AEB96670A9D5}" destId="{06D70021-0947-456D-9135-1036C87962A4}" srcOrd="5" destOrd="0" parTransId="{6273FFB7-3121-4EF8-9AE5-0535F35B4087}" sibTransId="{72E4C393-434A-4F8D-A6F5-2A1CDCED301C}"/>
    <dgm:cxn modelId="{6067E434-22F0-4799-BDCC-A7265CF74FBD}" type="presOf" srcId="{3EBB32E9-CDB4-4CE2-AFF3-CEC5B379B98E}" destId="{7D3E10D4-BAB6-4A45-A87C-3DF74C3FF6BC}" srcOrd="0" destOrd="0" presId="urn:microsoft.com/office/officeart/2005/8/layout/default"/>
    <dgm:cxn modelId="{E059B83A-E8B3-4A6F-A5D1-70F99719510E}" srcId="{9694AC8E-9A6E-4F14-8B98-AEB96670A9D5}" destId="{E8340CAE-FDA7-41D5-A80C-2B8C58165334}" srcOrd="3" destOrd="0" parTransId="{D47AA33B-9051-4632-BEE9-72DD2113DCD2}" sibTransId="{03DBA543-30DA-410D-AD78-8199EF5BAA5B}"/>
    <dgm:cxn modelId="{38D8D166-9648-400C-B368-885A75196506}" srcId="{9694AC8E-9A6E-4F14-8B98-AEB96670A9D5}" destId="{3EBB32E9-CDB4-4CE2-AFF3-CEC5B379B98E}" srcOrd="6" destOrd="0" parTransId="{A0481320-19A1-45B3-B5A7-43A5250344AF}" sibTransId="{D307227D-68C5-4E54-A8CB-81C388B686B2}"/>
    <dgm:cxn modelId="{0898BE57-DF59-4CC9-B99B-C7E90D896C5F}" type="presOf" srcId="{E8340CAE-FDA7-41D5-A80C-2B8C58165334}" destId="{9C74913D-3C08-4E94-A69C-6260637D917F}" srcOrd="0" destOrd="0" presId="urn:microsoft.com/office/officeart/2005/8/layout/default"/>
    <dgm:cxn modelId="{8F8DF9B3-902E-4519-A52E-AB2704AFA79E}" type="presOf" srcId="{5C5214CA-C93F-4EAF-A43E-A4D383A3A4AD}" destId="{14837F26-1182-4118-88E2-609152451D9A}" srcOrd="0" destOrd="0" presId="urn:microsoft.com/office/officeart/2005/8/layout/default"/>
    <dgm:cxn modelId="{EA74E0E2-CBA1-42E0-9EC1-11333B7D23C0}" type="presOf" srcId="{06D70021-0947-456D-9135-1036C87962A4}" destId="{B13816D1-95F5-4B6C-8855-A7122AF3C506}" srcOrd="0" destOrd="0" presId="urn:microsoft.com/office/officeart/2005/8/layout/default"/>
    <dgm:cxn modelId="{00F39CF5-DB34-4529-9970-DC7B36262405}" type="presOf" srcId="{9694AC8E-9A6E-4F14-8B98-AEB96670A9D5}" destId="{C7A70B79-ED7F-4842-9DB9-1B9A2AE56B9B}" srcOrd="0" destOrd="0" presId="urn:microsoft.com/office/officeart/2005/8/layout/default"/>
    <dgm:cxn modelId="{546A0EFC-A51F-4CDD-A7D3-45C43D8135D0}" srcId="{9694AC8E-9A6E-4F14-8B98-AEB96670A9D5}" destId="{E4AEA69A-CD0A-474D-8364-CF63063CD557}" srcOrd="1" destOrd="0" parTransId="{03ED4DBC-4666-4144-AFC0-97FA83CC51C8}" sibTransId="{14DE1C97-7A89-4869-9231-30FFE95DAC83}"/>
    <dgm:cxn modelId="{0D29EAFE-70F5-4FEA-984A-FF3002A92B02}" type="presOf" srcId="{33208133-4F6F-48FA-A156-43F95D37BC5A}" destId="{9E19F760-EE64-40DC-AE8D-89622AE5EFE6}" srcOrd="0" destOrd="0" presId="urn:microsoft.com/office/officeart/2005/8/layout/default"/>
    <dgm:cxn modelId="{1AE1A5E5-7BD9-4010-9797-5F32902E27B6}" type="presParOf" srcId="{C7A70B79-ED7F-4842-9DB9-1B9A2AE56B9B}" destId="{9E19F760-EE64-40DC-AE8D-89622AE5EFE6}" srcOrd="0" destOrd="0" presId="urn:microsoft.com/office/officeart/2005/8/layout/default"/>
    <dgm:cxn modelId="{3875A7E7-5CAD-4002-9239-BB8A19151BCC}" type="presParOf" srcId="{C7A70B79-ED7F-4842-9DB9-1B9A2AE56B9B}" destId="{08B3A0F2-FDBA-432F-B6E4-103C7BFD03C3}" srcOrd="1" destOrd="0" presId="urn:microsoft.com/office/officeart/2005/8/layout/default"/>
    <dgm:cxn modelId="{60CB65FD-D03A-4FBA-A422-01B56F381D82}" type="presParOf" srcId="{C7A70B79-ED7F-4842-9DB9-1B9A2AE56B9B}" destId="{B8AD671D-95AA-4479-9D14-9BA23E3FDA33}" srcOrd="2" destOrd="0" presId="urn:microsoft.com/office/officeart/2005/8/layout/default"/>
    <dgm:cxn modelId="{520DC4EF-9E71-4C9B-B907-0E6E6ED1BAB0}" type="presParOf" srcId="{C7A70B79-ED7F-4842-9DB9-1B9A2AE56B9B}" destId="{B25FC547-1E26-4A82-B636-CFFD77501F53}" srcOrd="3" destOrd="0" presId="urn:microsoft.com/office/officeart/2005/8/layout/default"/>
    <dgm:cxn modelId="{11676621-63B6-4BC9-89F4-33612C999AD7}" type="presParOf" srcId="{C7A70B79-ED7F-4842-9DB9-1B9A2AE56B9B}" destId="{085E2BA6-6282-4113-A080-9796A68F5762}" srcOrd="4" destOrd="0" presId="urn:microsoft.com/office/officeart/2005/8/layout/default"/>
    <dgm:cxn modelId="{6676A750-63FC-42C8-BBDB-8B4A9E92BF06}" type="presParOf" srcId="{C7A70B79-ED7F-4842-9DB9-1B9A2AE56B9B}" destId="{E4F0DB64-EE36-410E-9810-E4D8B592739F}" srcOrd="5" destOrd="0" presId="urn:microsoft.com/office/officeart/2005/8/layout/default"/>
    <dgm:cxn modelId="{5AA6F50F-C824-44C7-90E8-AFA135E0A926}" type="presParOf" srcId="{C7A70B79-ED7F-4842-9DB9-1B9A2AE56B9B}" destId="{9C74913D-3C08-4E94-A69C-6260637D917F}" srcOrd="6" destOrd="0" presId="urn:microsoft.com/office/officeart/2005/8/layout/default"/>
    <dgm:cxn modelId="{BF710F5C-6115-4A6F-98E8-AFBBA8B4215C}" type="presParOf" srcId="{C7A70B79-ED7F-4842-9DB9-1B9A2AE56B9B}" destId="{E36F00C6-FA4D-4328-A31A-9AD716A522BF}" srcOrd="7" destOrd="0" presId="urn:microsoft.com/office/officeart/2005/8/layout/default"/>
    <dgm:cxn modelId="{68F8ED97-78D4-47EC-80B5-277F7722625C}" type="presParOf" srcId="{C7A70B79-ED7F-4842-9DB9-1B9A2AE56B9B}" destId="{14837F26-1182-4118-88E2-609152451D9A}" srcOrd="8" destOrd="0" presId="urn:microsoft.com/office/officeart/2005/8/layout/default"/>
    <dgm:cxn modelId="{7C88DAC7-EC13-4542-96F7-EA540435764C}" type="presParOf" srcId="{C7A70B79-ED7F-4842-9DB9-1B9A2AE56B9B}" destId="{F993F59B-D8BE-4831-8887-AE45512AA92B}" srcOrd="9" destOrd="0" presId="urn:microsoft.com/office/officeart/2005/8/layout/default"/>
    <dgm:cxn modelId="{84E33A54-2DF7-422F-A533-1730FC8350AB}" type="presParOf" srcId="{C7A70B79-ED7F-4842-9DB9-1B9A2AE56B9B}" destId="{B13816D1-95F5-4B6C-8855-A7122AF3C506}" srcOrd="10" destOrd="0" presId="urn:microsoft.com/office/officeart/2005/8/layout/default"/>
    <dgm:cxn modelId="{E4D15B8E-60FD-4AE3-815D-72B18DCB4F72}" type="presParOf" srcId="{C7A70B79-ED7F-4842-9DB9-1B9A2AE56B9B}" destId="{81AFEBCA-7FEE-4D08-9386-0908A9E6B99D}" srcOrd="11" destOrd="0" presId="urn:microsoft.com/office/officeart/2005/8/layout/default"/>
    <dgm:cxn modelId="{655A178B-E474-49AA-BE53-FE9C545A262A}" type="presParOf" srcId="{C7A70B79-ED7F-4842-9DB9-1B9A2AE56B9B}" destId="{7D3E10D4-BAB6-4A45-A87C-3DF74C3FF6BC}" srcOrd="12" destOrd="0" presId="urn:microsoft.com/office/officeart/2005/8/layout/default"/>
    <dgm:cxn modelId="{D2226A11-3F7B-498B-807F-4CF59F77731B}" type="presParOf" srcId="{C7A70B79-ED7F-4842-9DB9-1B9A2AE56B9B}" destId="{B5DD63F9-E730-4E16-BA18-B049A8F4F10B}" srcOrd="13" destOrd="0" presId="urn:microsoft.com/office/officeart/2005/8/layout/default"/>
    <dgm:cxn modelId="{3FF857AE-CB81-4A27-A69C-22E1ED20B007}" type="presParOf" srcId="{C7A70B79-ED7F-4842-9DB9-1B9A2AE56B9B}" destId="{143FDBCE-2EEC-4C82-A301-756D5161AD6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9F760-EE64-40DC-AE8D-89622AE5EFE6}">
      <dsp:nvSpPr>
        <dsp:cNvPr id="0" name=""/>
        <dsp:cNvSpPr/>
      </dsp:nvSpPr>
      <dsp:spPr>
        <a:xfrm>
          <a:off x="567801" y="804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Gene Technologies </a:t>
          </a:r>
          <a:endParaRPr lang="en-GB" sz="1600" kern="1200" dirty="0"/>
        </a:p>
      </dsp:txBody>
      <dsp:txXfrm>
        <a:off x="567801" y="804"/>
        <a:ext cx="1500551" cy="900331"/>
      </dsp:txXfrm>
    </dsp:sp>
    <dsp:sp modelId="{B8AD671D-95AA-4479-9D14-9BA23E3FDA33}">
      <dsp:nvSpPr>
        <dsp:cNvPr id="0" name=""/>
        <dsp:cNvSpPr/>
      </dsp:nvSpPr>
      <dsp:spPr>
        <a:xfrm>
          <a:off x="2218408" y="804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Nutrition &amp; Productivity </a:t>
          </a:r>
          <a:endParaRPr lang="en-GB" sz="1600" kern="1200" dirty="0"/>
        </a:p>
      </dsp:txBody>
      <dsp:txXfrm>
        <a:off x="2218408" y="804"/>
        <a:ext cx="1500551" cy="900331"/>
      </dsp:txXfrm>
    </dsp:sp>
    <dsp:sp modelId="{085E2BA6-6282-4113-A080-9796A68F5762}">
      <dsp:nvSpPr>
        <dsp:cNvPr id="0" name=""/>
        <dsp:cNvSpPr/>
      </dsp:nvSpPr>
      <dsp:spPr>
        <a:xfrm>
          <a:off x="3869015" y="804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Health, Welfare &amp; Behaviour</a:t>
          </a: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3869015" y="804"/>
        <a:ext cx="1500551" cy="900331"/>
      </dsp:txXfrm>
    </dsp:sp>
    <dsp:sp modelId="{9C74913D-3C08-4E94-A69C-6260637D917F}">
      <dsp:nvSpPr>
        <dsp:cNvPr id="0" name=""/>
        <dsp:cNvSpPr/>
      </dsp:nvSpPr>
      <dsp:spPr>
        <a:xfrm>
          <a:off x="5519621" y="804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AMR</a:t>
          </a: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5519621" y="804"/>
        <a:ext cx="1500551" cy="900331"/>
      </dsp:txXfrm>
    </dsp:sp>
    <dsp:sp modelId="{14837F26-1182-4118-88E2-609152451D9A}">
      <dsp:nvSpPr>
        <dsp:cNvPr id="0" name=""/>
        <dsp:cNvSpPr/>
      </dsp:nvSpPr>
      <dsp:spPr>
        <a:xfrm>
          <a:off x="567801" y="1051190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Resource Efficiency</a:t>
          </a: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567801" y="1051190"/>
        <a:ext cx="1500551" cy="900331"/>
      </dsp:txXfrm>
    </dsp:sp>
    <dsp:sp modelId="{B13816D1-95F5-4B6C-8855-A7122AF3C506}">
      <dsp:nvSpPr>
        <dsp:cNvPr id="0" name=""/>
        <dsp:cNvSpPr/>
      </dsp:nvSpPr>
      <dsp:spPr>
        <a:xfrm>
          <a:off x="2218408" y="1051190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Environmental Impact</a:t>
          </a:r>
        </a:p>
      </dsp:txBody>
      <dsp:txXfrm>
        <a:off x="2218408" y="1051190"/>
        <a:ext cx="1500551" cy="900331"/>
      </dsp:txXfrm>
    </dsp:sp>
    <dsp:sp modelId="{7D3E10D4-BAB6-4A45-A87C-3DF74C3FF6BC}">
      <dsp:nvSpPr>
        <dsp:cNvPr id="0" name=""/>
        <dsp:cNvSpPr/>
      </dsp:nvSpPr>
      <dsp:spPr>
        <a:xfrm>
          <a:off x="3869015" y="1051190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Food Production pre/post-farmgate</a:t>
          </a: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prstClr val="white">
                <a:lumMod val="50000"/>
              </a:prstClr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3869015" y="1051190"/>
        <a:ext cx="1500551" cy="900331"/>
      </dsp:txXfrm>
    </dsp:sp>
    <dsp:sp modelId="{143FDBCE-2EEC-4C82-A301-756D5161AD62}">
      <dsp:nvSpPr>
        <dsp:cNvPr id="0" name=""/>
        <dsp:cNvSpPr/>
      </dsp:nvSpPr>
      <dsp:spPr>
        <a:xfrm>
          <a:off x="5519621" y="1051190"/>
          <a:ext cx="1500551" cy="900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Food Safety, Quality &amp; Integrity</a:t>
          </a:r>
          <a:endParaRPr kumimoji="0" lang="en-GB" sz="1600" b="0" i="0" u="none" strike="noStrike" kern="1200" cap="none" spc="0" normalizeH="0" baseline="0" noProof="0" dirty="0">
            <a:ln>
              <a:noFill/>
            </a:ln>
            <a:solidFill>
              <a:srgbClr val="777777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dsp:txBody>
      <dsp:txXfrm>
        <a:off x="5519621" y="1051190"/>
        <a:ext cx="1500551" cy="900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3060-DA7E-44B0-8FB6-3F799609C929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1DCA-E475-4E96-9BEC-7F7C76982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619D-3298-4DC0-B6DE-7FEA1A0ADC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5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150A7-2011-480B-83D5-3A5D81771F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8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established benchmarks for a range of farming in the UK.</a:t>
            </a:r>
          </a:p>
          <a:p>
            <a:r>
              <a:rPr lang="en-GB" dirty="0"/>
              <a:t>2. </a:t>
            </a:r>
            <a:r>
              <a:rPr lang="en-US" dirty="0"/>
              <a:t>commitment to science based plans focused on </a:t>
            </a:r>
            <a:r>
              <a:rPr lang="en-US" dirty="0" err="1"/>
              <a:t>recognised</a:t>
            </a:r>
            <a:r>
              <a:rPr lang="en-US" dirty="0"/>
              <a:t> methodology, with regular reporting of progress against agreed targets. The need for rapid and coordinated action was the clear and consistent message.</a:t>
            </a:r>
          </a:p>
          <a:p>
            <a:r>
              <a:rPr lang="en-GB" dirty="0"/>
              <a:t>3. </a:t>
            </a:r>
            <a:r>
              <a:rPr lang="en-US" dirty="0"/>
              <a:t>2022 report builds on that by looking at a wide range of ‘mitigations’ - the strategies and technologies that can reduce emissions. This will provide farmers, their advisers, supply chain partners and policymakers with information on a range of options to consider, ultimately supporting better, evidence-based decision-making.</a:t>
            </a:r>
          </a:p>
          <a:p>
            <a:r>
              <a:rPr lang="en-US" dirty="0"/>
              <a:t>4. Reports on different areas identified (e.g. GWP*) - continuous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 </a:t>
            </a:r>
            <a:r>
              <a:rPr lang="en-US" sz="1200" spc="38" dirty="0">
                <a:solidFill>
                  <a:srgbClr val="777777"/>
                </a:solidFill>
              </a:rPr>
              <a:t>Carbon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Agriculture will contribute to Net Zero Carbon for the UK by delivering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 64% reduction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carbon emissions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cs typeface="Calibri" panose="020F0502020204030204" pitchFamily="34" charset="0"/>
              </a:rPr>
              <a:t> by 2050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50A7-2011-480B-83D5-3A5D81771F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5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77777"/>
                </a:solidFill>
              </a:rPr>
              <a:t>The report aims to provide farmers, advisers, supply chain partners and policymakers with the information to support evidence-based decision making when it comes to farming in a net zero world --- Mitigation = reduction</a:t>
            </a:r>
          </a:p>
          <a:p>
            <a:r>
              <a:rPr lang="en-US" dirty="0"/>
              <a:t>collaborate</a:t>
            </a:r>
          </a:p>
          <a:p>
            <a:r>
              <a:rPr lang="en-US" dirty="0"/>
              <a:t>Introduce consortium and why we commissioned these reports Learn more about the finding of these reports from lead authors</a:t>
            </a:r>
          </a:p>
          <a:p>
            <a:r>
              <a:rPr lang="en-US" dirty="0"/>
              <a:t>And provide you with the opportunity to ask them any questions you may have; after the authors have presented out a panel will discuss more broader issues surrounding net zero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50A7-2011-480B-83D5-3A5D81771F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8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1.to deliver maximum change possible. A great start is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(e.g. rumen methane inhibitors, precision feeding, feed plant varieties, animal genetics, recycling waste streams)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Carbon calculators are essential tools to help farmers reduce their footprint. &amp; feed accurate consistent information into national emission assessments. </a:t>
            </a:r>
          </a:p>
          <a:p>
            <a:r>
              <a:rPr lang="en-US" dirty="0"/>
              <a:t>Account for all emissions associated with inputs. </a:t>
            </a:r>
          </a:p>
          <a:p>
            <a:r>
              <a:rPr lang="en-US" dirty="0"/>
              <a:t>4. Farmers cannot and should not be expected to deliver this on their own. The whole industry must work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50A7-2011-480B-83D5-3A5D81771F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0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CIEL’s role is to help provide the independent science &amp; evidence, promote and support research and innovation, and facilitate collaborations.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150A7-2011-480B-83D5-3A5D81771F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9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809131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2853820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6E4B76-B63A-4D25-9F0C-57697DF07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97" y="4016370"/>
            <a:ext cx="2081113" cy="293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 </a:t>
            </a:r>
            <a:r>
              <a:rPr lang="he-IL" dirty="0"/>
              <a:t>׀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05899A-CAFC-4D62-95AF-A9EC067FD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6140" y="4010404"/>
            <a:ext cx="2276030" cy="299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72B6297-2D27-479B-8A08-4FBF8B89749B}"/>
              </a:ext>
            </a:extLst>
          </p:cNvPr>
          <p:cNvSpPr txBox="1">
            <a:spLocks/>
          </p:cNvSpPr>
          <p:nvPr userDrawn="1"/>
        </p:nvSpPr>
        <p:spPr>
          <a:xfrm>
            <a:off x="7324072" y="5343791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@@CIELivestock1</a:t>
            </a:r>
            <a:endParaRPr lang="en-GB" sz="15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F4B059B-06C1-446D-B0B2-1CB615DF9165}"/>
              </a:ext>
            </a:extLst>
          </p:cNvPr>
          <p:cNvSpPr txBox="1">
            <a:spLocks/>
          </p:cNvSpPr>
          <p:nvPr userDrawn="1"/>
        </p:nvSpPr>
        <p:spPr>
          <a:xfrm>
            <a:off x="7497498" y="5613464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Centre for Innovation Excellence in Livestock</a:t>
            </a:r>
            <a:endParaRPr lang="en-GB" sz="15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FD1E8D5-4644-423D-8FF3-52EA3213C9E6}"/>
              </a:ext>
            </a:extLst>
          </p:cNvPr>
          <p:cNvSpPr txBox="1">
            <a:spLocks/>
          </p:cNvSpPr>
          <p:nvPr userDrawn="1"/>
        </p:nvSpPr>
        <p:spPr>
          <a:xfrm>
            <a:off x="7221432" y="5855706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www</a:t>
            </a:r>
            <a:r>
              <a:rPr lang="en-US" sz="15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.CIELivestock.co.uk</a:t>
            </a:r>
            <a:endParaRPr lang="en-GB" sz="15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945604-6113-465E-BD68-9EF29231E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47" y="5351426"/>
            <a:ext cx="361950" cy="62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422423-A393-45A6-8215-4C1535338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0" y="895974"/>
            <a:ext cx="5726297" cy="52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8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D0AB32-D156-4A73-BA15-970372FC5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8" y="1260475"/>
            <a:ext cx="3457575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05852D1-94F7-45F4-83EC-96872873DA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538" y="1721188"/>
            <a:ext cx="3025775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F2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99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olecu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7B8B0-6F1B-4C3F-8ADF-67AF7017E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8324" y="3200930"/>
            <a:ext cx="4275138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00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538" y="1255820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1808402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B9F240-32EA-49A5-8CFA-26F147C32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5866" y="1808402"/>
            <a:ext cx="3420000" cy="3420000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93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29643C2-FE95-4EC8-B19A-82E0876255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28350" y="179999"/>
            <a:ext cx="1117600" cy="102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CD002-405F-4DE8-8B84-129EB25EC7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488" y="5991423"/>
            <a:ext cx="720000" cy="72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9D74EB-5988-46DE-A5CD-9802A3252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1"/>
            <a:ext cx="10404000" cy="10213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8FACDB-53F8-43FF-9200-2766A0C179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1440000"/>
            <a:ext cx="11437748" cy="4393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88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29643C2-FE95-4EC8-B19A-82E0876255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28350" y="179999"/>
            <a:ext cx="1117600" cy="102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CD002-405F-4DE8-8B84-129EB25EC7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488" y="5991423"/>
            <a:ext cx="720000" cy="72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9D74EB-5988-46DE-A5CD-9802A3252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10404000" cy="102138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1B21AE5-E3CD-413E-971A-6603E8A8B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08402"/>
            <a:ext cx="2364201" cy="1620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</p:spTree>
    <p:extLst>
      <p:ext uri="{BB962C8B-B14F-4D97-AF65-F5344CB8AC3E}">
        <p14:creationId xmlns:p14="http://schemas.microsoft.com/office/powerpoint/2010/main" val="317373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2E99B998-BFAB-4F73-BA1C-A434C5449F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19" y="1507452"/>
            <a:ext cx="5261677" cy="53398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5E8A1-4704-4344-A864-0BA2C5054D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7"/>
            <a:ext cx="879360" cy="8793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418D49D-67FA-4794-A9AD-F8EBFE101902}"/>
              </a:ext>
            </a:extLst>
          </p:cNvPr>
          <p:cNvSpPr txBox="1"/>
          <p:nvPr/>
        </p:nvSpPr>
        <p:spPr>
          <a:xfrm>
            <a:off x="9648501" y="6306205"/>
            <a:ext cx="226672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Centre for Innovation Excellence in Livestock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17CCC59-440B-4410-AF21-49A75F7A165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8161" y="380847"/>
            <a:ext cx="2570158" cy="34421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FA1B314-A0E8-41A5-9A9C-45D5BA0EDF6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540" y="1255818"/>
            <a:ext cx="3375022" cy="37306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7F7F7F"/>
                </a:solidFill>
                <a:latin typeface="Calibri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A2CBF59-D72E-456A-A492-497E8DD613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540" y="1808399"/>
            <a:ext cx="4495492" cy="36046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75AC74CD-6D11-4A8A-8F93-93500376E1E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615863" y="1808399"/>
            <a:ext cx="3420002" cy="3420002"/>
          </a:xfrm>
          <a:ln w="9528">
            <a:solidFill>
              <a:srgbClr val="777777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224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809131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2853820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6E4B76-B63A-4D25-9F0C-57697DF07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97" y="4016370"/>
            <a:ext cx="2081113" cy="293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 </a:t>
            </a:r>
            <a:r>
              <a:rPr lang="he-IL"/>
              <a:t>׀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05899A-CAFC-4D62-95AF-A9EC067FD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6140" y="4010404"/>
            <a:ext cx="1891430" cy="299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72B6297-2D27-479B-8A08-4FBF8B89749B}"/>
              </a:ext>
            </a:extLst>
          </p:cNvPr>
          <p:cNvSpPr txBox="1">
            <a:spLocks/>
          </p:cNvSpPr>
          <p:nvPr userDrawn="1"/>
        </p:nvSpPr>
        <p:spPr>
          <a:xfrm>
            <a:off x="7324072" y="5343791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@@CIELivestock1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F4B059B-06C1-446D-B0B2-1CB615DF9165}"/>
              </a:ext>
            </a:extLst>
          </p:cNvPr>
          <p:cNvSpPr txBox="1">
            <a:spLocks/>
          </p:cNvSpPr>
          <p:nvPr userDrawn="1"/>
        </p:nvSpPr>
        <p:spPr>
          <a:xfrm>
            <a:off x="7497498" y="5613464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Centre for Innovation Excellence in Livestock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FD1E8D5-4644-423D-8FF3-52EA3213C9E6}"/>
              </a:ext>
            </a:extLst>
          </p:cNvPr>
          <p:cNvSpPr txBox="1">
            <a:spLocks/>
          </p:cNvSpPr>
          <p:nvPr userDrawn="1"/>
        </p:nvSpPr>
        <p:spPr>
          <a:xfrm>
            <a:off x="7221432" y="5855706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latin typeface="+mj-lt"/>
              </a:rPr>
              <a:t>www</a:t>
            </a:r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.CIELivestock.co.uk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945604-6113-465E-BD68-9EF29231E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47" y="5351426"/>
            <a:ext cx="361950" cy="62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422423-A393-45A6-8215-4C1535338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0" y="895974"/>
            <a:ext cx="5726297" cy="52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538" y="1255820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1808402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B9F240-32EA-49A5-8CFA-26F147C32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5866" y="1808402"/>
            <a:ext cx="3420000" cy="3420000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4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538" y="1255820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1808402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27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3C37D81-A5B4-4309-81FF-267ACA9EC45F}"/>
              </a:ext>
            </a:extLst>
          </p:cNvPr>
          <p:cNvSpPr/>
          <p:nvPr userDrawn="1"/>
        </p:nvSpPr>
        <p:spPr>
          <a:xfrm>
            <a:off x="149802" y="2168865"/>
            <a:ext cx="2664281" cy="2664281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02E8B-4B54-487D-83D5-F993D0E83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437" y="2168865"/>
            <a:ext cx="3992792" cy="364048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8578501-37A3-43C7-929D-4DA1396BA01E}"/>
              </a:ext>
            </a:extLst>
          </p:cNvPr>
          <p:cNvSpPr/>
          <p:nvPr userDrawn="1"/>
        </p:nvSpPr>
        <p:spPr>
          <a:xfrm>
            <a:off x="2443689" y="-656160"/>
            <a:ext cx="3651751" cy="3651751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BDC80F-C064-4B4A-A786-45182A1B49FB}"/>
              </a:ext>
            </a:extLst>
          </p:cNvPr>
          <p:cNvSpPr/>
          <p:nvPr userDrawn="1"/>
        </p:nvSpPr>
        <p:spPr>
          <a:xfrm>
            <a:off x="4763300" y="3501006"/>
            <a:ext cx="2664281" cy="2664281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DCA632-5BB4-470C-B5D7-01BE38771ADC}"/>
              </a:ext>
            </a:extLst>
          </p:cNvPr>
          <p:cNvSpPr/>
          <p:nvPr userDrawn="1"/>
        </p:nvSpPr>
        <p:spPr>
          <a:xfrm>
            <a:off x="6590297" y="-336919"/>
            <a:ext cx="2664281" cy="2664281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0D6B06-DCEE-460F-A01F-3656298C3391}"/>
              </a:ext>
            </a:extLst>
          </p:cNvPr>
          <p:cNvCxnSpPr>
            <a:cxnSpLocks/>
          </p:cNvCxnSpPr>
          <p:nvPr userDrawn="1"/>
        </p:nvCxnSpPr>
        <p:spPr>
          <a:xfrm flipH="1">
            <a:off x="3130854" y="1178435"/>
            <a:ext cx="1140892" cy="6082997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1F6DCA-66B1-41DD-89B5-BFCF90467426}"/>
              </a:ext>
            </a:extLst>
          </p:cNvPr>
          <p:cNvCxnSpPr>
            <a:cxnSpLocks/>
          </p:cNvCxnSpPr>
          <p:nvPr userDrawn="1"/>
        </p:nvCxnSpPr>
        <p:spPr>
          <a:xfrm flipV="1">
            <a:off x="4261491" y="927012"/>
            <a:ext cx="7997775" cy="183290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72E6A67-53A5-46DF-A3B4-C0F22377BF8D}"/>
              </a:ext>
            </a:extLst>
          </p:cNvPr>
          <p:cNvSpPr/>
          <p:nvPr userDrawn="1"/>
        </p:nvSpPr>
        <p:spPr>
          <a:xfrm>
            <a:off x="960930" y="707179"/>
            <a:ext cx="1106057" cy="1106057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52DFAB5-45DF-4006-B7AD-C327F5B06D40}"/>
              </a:ext>
            </a:extLst>
          </p:cNvPr>
          <p:cNvSpPr/>
          <p:nvPr userDrawn="1"/>
        </p:nvSpPr>
        <p:spPr>
          <a:xfrm>
            <a:off x="6402511" y="2351156"/>
            <a:ext cx="1106057" cy="1106057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F9D72E-5222-40A7-A06D-5B32535D2E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782746" y="2903786"/>
            <a:ext cx="1570422" cy="32105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AA1EE9-A06F-4DD7-AFAA-8A7AC3EE5617}"/>
              </a:ext>
            </a:extLst>
          </p:cNvPr>
          <p:cNvCxnSpPr>
            <a:cxnSpLocks/>
          </p:cNvCxnSpPr>
          <p:nvPr userDrawn="1"/>
        </p:nvCxnSpPr>
        <p:spPr>
          <a:xfrm>
            <a:off x="1509316" y="1223727"/>
            <a:ext cx="5273430" cy="1742278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0FED47-8B36-428D-9796-E8586720F36C}"/>
              </a:ext>
            </a:extLst>
          </p:cNvPr>
          <p:cNvCxnSpPr>
            <a:cxnSpLocks/>
          </p:cNvCxnSpPr>
          <p:nvPr userDrawn="1"/>
        </p:nvCxnSpPr>
        <p:spPr>
          <a:xfrm flipV="1">
            <a:off x="-230046" y="1169714"/>
            <a:ext cx="4498490" cy="3788905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6DD461-8443-42DB-BDB6-42D3E607B59E}"/>
              </a:ext>
            </a:extLst>
          </p:cNvPr>
          <p:cNvCxnSpPr>
            <a:cxnSpLocks/>
          </p:cNvCxnSpPr>
          <p:nvPr userDrawn="1"/>
        </p:nvCxnSpPr>
        <p:spPr>
          <a:xfrm>
            <a:off x="-125159" y="153149"/>
            <a:ext cx="1641313" cy="1107058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8D5122-CB65-4BA6-9313-2CFC273D186A}"/>
              </a:ext>
            </a:extLst>
          </p:cNvPr>
          <p:cNvCxnSpPr>
            <a:cxnSpLocks/>
          </p:cNvCxnSpPr>
          <p:nvPr userDrawn="1"/>
        </p:nvCxnSpPr>
        <p:spPr>
          <a:xfrm>
            <a:off x="1477025" y="3558746"/>
            <a:ext cx="4614939" cy="1322375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A85E78-4D81-4ED8-A85F-D8736790E4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477025" y="2930963"/>
            <a:ext cx="5305721" cy="646385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4238DD-045B-4E37-B1D3-F4627C6CD1E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958" y="1260207"/>
            <a:ext cx="0" cy="5894355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ECB6EB-5454-4322-8070-E138F835836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59999" y="1048648"/>
            <a:ext cx="3162439" cy="6212784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FFE889-93D8-4E5A-9B28-63CB37EAE93B}"/>
              </a:ext>
            </a:extLst>
          </p:cNvPr>
          <p:cNvCxnSpPr>
            <a:cxnSpLocks/>
          </p:cNvCxnSpPr>
          <p:nvPr userDrawn="1"/>
        </p:nvCxnSpPr>
        <p:spPr>
          <a:xfrm>
            <a:off x="4261491" y="1137479"/>
            <a:ext cx="1830473" cy="3695667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B9F240-32EA-49A5-8CFA-26F147C32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275" y="2294338"/>
            <a:ext cx="2413334" cy="2413334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D57AF53-584F-47B9-8D63-9680F096EF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35492" y="-564357"/>
            <a:ext cx="3468143" cy="3468143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716AE8C-2813-434A-93A2-9AD67E21E6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88773" y="3626479"/>
            <a:ext cx="2413334" cy="2413334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F33DE3B-3579-44EF-A754-F0EEDCE1EC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5770" y="-211446"/>
            <a:ext cx="2413334" cy="2413334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741F4825-2F54-4D60-881F-0B81073EA6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2437" y="6091960"/>
            <a:ext cx="3992791" cy="7096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title or presenter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665F64-897A-4D62-A4A4-8F05E5089D2C}"/>
              </a:ext>
            </a:extLst>
          </p:cNvPr>
          <p:cNvSpPr/>
          <p:nvPr userDrawn="1"/>
        </p:nvSpPr>
        <p:spPr>
          <a:xfrm>
            <a:off x="-171806" y="5090890"/>
            <a:ext cx="4329242" cy="2169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4F7881B-3BB1-4211-9F44-6E199C84A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275" y="5274946"/>
            <a:ext cx="3734821" cy="1269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FB002F-3270-4491-A00B-0FBCBA99023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3978" y="975438"/>
            <a:ext cx="355262" cy="1928348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B26F6FC-E0B6-4A61-9B34-CA7348365F34}"/>
              </a:ext>
            </a:extLst>
          </p:cNvPr>
          <p:cNvSpPr/>
          <p:nvPr userDrawn="1"/>
        </p:nvSpPr>
        <p:spPr>
          <a:xfrm>
            <a:off x="10302074" y="422410"/>
            <a:ext cx="1106057" cy="1106057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7847D2-62E1-4836-8960-F6279AE22224}"/>
              </a:ext>
            </a:extLst>
          </p:cNvPr>
          <p:cNvCxnSpPr>
            <a:cxnSpLocks/>
          </p:cNvCxnSpPr>
          <p:nvPr userDrawn="1"/>
        </p:nvCxnSpPr>
        <p:spPr>
          <a:xfrm>
            <a:off x="10855102" y="975438"/>
            <a:ext cx="2175098" cy="1729662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81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7B8B0-6F1B-4C3F-8ADF-67AF7017E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8324" y="3200930"/>
            <a:ext cx="4275138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84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35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809131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2853820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6E4B76-B63A-4D25-9F0C-57697DF07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97" y="4016370"/>
            <a:ext cx="2081113" cy="293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 </a:t>
            </a:r>
            <a:r>
              <a:rPr lang="he-IL"/>
              <a:t>׀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05899A-CAFC-4D62-95AF-A9EC067FD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6140" y="4010404"/>
            <a:ext cx="1891430" cy="299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72B6297-2D27-479B-8A08-4FBF8B89749B}"/>
              </a:ext>
            </a:extLst>
          </p:cNvPr>
          <p:cNvSpPr txBox="1">
            <a:spLocks/>
          </p:cNvSpPr>
          <p:nvPr userDrawn="1"/>
        </p:nvSpPr>
        <p:spPr>
          <a:xfrm>
            <a:off x="7324072" y="5343791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@@CIELivestock1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F4B059B-06C1-446D-B0B2-1CB615DF9165}"/>
              </a:ext>
            </a:extLst>
          </p:cNvPr>
          <p:cNvSpPr txBox="1">
            <a:spLocks/>
          </p:cNvSpPr>
          <p:nvPr userDrawn="1"/>
        </p:nvSpPr>
        <p:spPr>
          <a:xfrm>
            <a:off x="7497498" y="5613464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Centre for Innovation Excellence in Livestock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FD1E8D5-4644-423D-8FF3-52EA3213C9E6}"/>
              </a:ext>
            </a:extLst>
          </p:cNvPr>
          <p:cNvSpPr txBox="1">
            <a:spLocks/>
          </p:cNvSpPr>
          <p:nvPr userDrawn="1"/>
        </p:nvSpPr>
        <p:spPr>
          <a:xfrm>
            <a:off x="7221432" y="5855706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latin typeface="+mj-lt"/>
              </a:rPr>
              <a:t>www</a:t>
            </a:r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.CIELivestock.co.uk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945604-6113-465E-BD68-9EF29231E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47" y="5351426"/>
            <a:ext cx="361950" cy="62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422423-A393-45A6-8215-4C1535338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0" y="895974"/>
            <a:ext cx="5726297" cy="52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5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538" y="1255820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1808402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B9F240-32EA-49A5-8CFA-26F147C32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5866" y="1808402"/>
            <a:ext cx="3420000" cy="3420000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07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538" y="1255820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1808402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199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B1DC0-CAA5-49F0-9A48-DE5063BA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945C-4D02-45AC-A288-B167E3155120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BE1A2-961F-4AC9-A2AF-379386CF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8DF88-B8F3-473D-8C4E-0D3EA487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6F4-2756-4508-AC69-FC26023B6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13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7B8B0-6F1B-4C3F-8ADF-67AF7017E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8324" y="3200930"/>
            <a:ext cx="4275138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45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ext and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658" y="567973"/>
            <a:ext cx="2005221" cy="508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CC63E"/>
                </a:solidFill>
              </a:defRPr>
            </a:lvl1pPr>
          </a:lstStyle>
          <a:p>
            <a:pPr lvl="0"/>
            <a:r>
              <a:rPr lang="en-US"/>
              <a:t>01.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658" y="1260208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658" y="1812790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1A3A1-5083-4785-9A45-6D52408A3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7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ext and 2 Images - Green Anim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3DCF165-A0A4-4E4F-A847-C3323CEC1FC9}"/>
              </a:ext>
            </a:extLst>
          </p:cNvPr>
          <p:cNvSpPr/>
          <p:nvPr userDrawn="1"/>
        </p:nvSpPr>
        <p:spPr>
          <a:xfrm>
            <a:off x="7420327" y="2363563"/>
            <a:ext cx="2884015" cy="2885752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658" y="567973"/>
            <a:ext cx="2005221" cy="508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CC63E"/>
                </a:solidFill>
              </a:defRPr>
            </a:lvl1pPr>
          </a:lstStyle>
          <a:p>
            <a:pPr lvl="0"/>
            <a:r>
              <a:rPr lang="en-US"/>
              <a:t>01.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658" y="1260208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658" y="1812790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263DE6-873F-422A-A2BF-CA4260AB8C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3596" y="2449920"/>
            <a:ext cx="2717475" cy="2713038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EBBEBA-1506-4352-A453-B665010DA086}"/>
              </a:ext>
            </a:extLst>
          </p:cNvPr>
          <p:cNvSpPr/>
          <p:nvPr userDrawn="1"/>
        </p:nvSpPr>
        <p:spPr>
          <a:xfrm>
            <a:off x="10583088" y="1535786"/>
            <a:ext cx="2664281" cy="2664281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FBF4C6D-13E4-46A7-88AC-BE64A05FFA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08561" y="1661259"/>
            <a:ext cx="2413334" cy="2413334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83B5DC1B-002D-4D04-BF3A-1F9E65F885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32" y="1633271"/>
            <a:ext cx="9146005" cy="64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3DCF165-A0A4-4E4F-A847-C3323CEC1FC9}"/>
              </a:ext>
            </a:extLst>
          </p:cNvPr>
          <p:cNvSpPr/>
          <p:nvPr userDrawn="1"/>
        </p:nvSpPr>
        <p:spPr>
          <a:xfrm>
            <a:off x="7420327" y="2363563"/>
            <a:ext cx="2884015" cy="2885752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658" y="567973"/>
            <a:ext cx="2005221" cy="508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CC63E"/>
                </a:solidFill>
              </a:defRPr>
            </a:lvl1pPr>
          </a:lstStyle>
          <a:p>
            <a:pPr lvl="0"/>
            <a:r>
              <a:rPr lang="en-US" dirty="0"/>
              <a:t>01.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658" y="1260208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658" y="1812790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263DE6-873F-422A-A2BF-CA4260AB8C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3596" y="2449920"/>
            <a:ext cx="2717475" cy="2713038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EBBEBA-1506-4352-A453-B665010DA086}"/>
              </a:ext>
            </a:extLst>
          </p:cNvPr>
          <p:cNvSpPr/>
          <p:nvPr userDrawn="1"/>
        </p:nvSpPr>
        <p:spPr>
          <a:xfrm>
            <a:off x="10583088" y="1535786"/>
            <a:ext cx="2664281" cy="2664281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FBF4C6D-13E4-46A7-88AC-BE64A05FFA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08561" y="1661259"/>
            <a:ext cx="2413334" cy="2413334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BD47B72-C85C-453A-A00A-6326813AD5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474" y="71118"/>
            <a:ext cx="6223325" cy="360464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Net Zero Carbon &amp; UK Livestock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23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809131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2853820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6E4B76-B63A-4D25-9F0C-57697DF07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97" y="4016370"/>
            <a:ext cx="2081113" cy="293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 </a:t>
            </a:r>
            <a:r>
              <a:rPr lang="he-IL"/>
              <a:t>׀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05899A-CAFC-4D62-95AF-A9EC067FD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6140" y="4010404"/>
            <a:ext cx="2276030" cy="299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72B6297-2D27-479B-8A08-4FBF8B89749B}"/>
              </a:ext>
            </a:extLst>
          </p:cNvPr>
          <p:cNvSpPr txBox="1">
            <a:spLocks/>
          </p:cNvSpPr>
          <p:nvPr userDrawn="1"/>
        </p:nvSpPr>
        <p:spPr>
          <a:xfrm>
            <a:off x="7324072" y="5343791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@@CIELivestock1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F4B059B-06C1-446D-B0B2-1CB615DF9165}"/>
              </a:ext>
            </a:extLst>
          </p:cNvPr>
          <p:cNvSpPr txBox="1">
            <a:spLocks/>
          </p:cNvSpPr>
          <p:nvPr userDrawn="1"/>
        </p:nvSpPr>
        <p:spPr>
          <a:xfrm>
            <a:off x="7497498" y="5613464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Centre for Innovation Excellence in Livestock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1FD1E8D5-4644-423D-8FF3-52EA3213C9E6}"/>
              </a:ext>
            </a:extLst>
          </p:cNvPr>
          <p:cNvSpPr txBox="1">
            <a:spLocks/>
          </p:cNvSpPr>
          <p:nvPr userDrawn="1"/>
        </p:nvSpPr>
        <p:spPr>
          <a:xfrm>
            <a:off x="7221432" y="5855706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latin typeface="+mj-lt"/>
              </a:rPr>
              <a:t>www</a:t>
            </a:r>
            <a:r>
              <a:rPr lang="en-US" sz="1500" b="0">
                <a:solidFill>
                  <a:schemeClr val="bg1">
                    <a:lumMod val="50000"/>
                  </a:schemeClr>
                </a:solidFill>
                <a:latin typeface="+mj-lt"/>
              </a:rPr>
              <a:t>.CIELivestock.co.uk</a:t>
            </a:r>
            <a:endParaRPr lang="en-GB" sz="1500" b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945604-6113-465E-BD68-9EF29231E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47" y="5351426"/>
            <a:ext cx="361950" cy="62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422423-A393-45A6-8215-4C1535338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0" y="895974"/>
            <a:ext cx="5726297" cy="52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5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3DCF165-A0A4-4E4F-A847-C3323CEC1FC9}"/>
              </a:ext>
            </a:extLst>
          </p:cNvPr>
          <p:cNvSpPr/>
          <p:nvPr userDrawn="1"/>
        </p:nvSpPr>
        <p:spPr>
          <a:xfrm>
            <a:off x="7420327" y="2363563"/>
            <a:ext cx="2884015" cy="2885752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658" y="567973"/>
            <a:ext cx="2005221" cy="508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CC63E"/>
                </a:solidFill>
              </a:defRPr>
            </a:lvl1pPr>
          </a:lstStyle>
          <a:p>
            <a:pPr lvl="0"/>
            <a:r>
              <a:rPr lang="en-US"/>
              <a:t>01.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658" y="1260208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658" y="1812790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263DE6-873F-422A-A2BF-CA4260AB8C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3596" y="2449920"/>
            <a:ext cx="2717475" cy="2713038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EBBEBA-1506-4352-A453-B665010DA086}"/>
              </a:ext>
            </a:extLst>
          </p:cNvPr>
          <p:cNvSpPr/>
          <p:nvPr userDrawn="1"/>
        </p:nvSpPr>
        <p:spPr>
          <a:xfrm>
            <a:off x="10583088" y="1535786"/>
            <a:ext cx="2664281" cy="2664281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FBF4C6D-13E4-46A7-88AC-BE64A05FFA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08561" y="1661259"/>
            <a:ext cx="2413334" cy="2413334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31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7B8B0-6F1B-4C3F-8ADF-67AF7017E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8324" y="3200930"/>
            <a:ext cx="4275138" cy="769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294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6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07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inu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809131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2853820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422423-A393-45A6-8215-4C1535338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0" y="895974"/>
            <a:ext cx="5726297" cy="52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6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74126-1286-438E-8F94-A15F696A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46D6-E076-45BA-8306-DABD0AE2C675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92C7F-83F1-45BF-8F1F-59A344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37E7A-A1DF-4109-AFD0-BEE89EFE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2145-926F-4052-A59C-1A90D0C5804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2689A-7A1E-4711-9F16-526373362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248" y="191069"/>
            <a:ext cx="879362" cy="8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8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5733"/>
            <a:ext cx="10515600" cy="70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3331"/>
            <a:ext cx="113968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272E3-464B-4FF3-B11E-20FFF98D9653}" type="datetimeFigureOut">
              <a:rPr lang="en-GB" smtClean="0"/>
              <a:pPr/>
              <a:t>09/05/2022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A38966-8BCC-4877-9003-89333E3379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04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D0AB32-D156-4A73-BA15-970372FC5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8" y="1260475"/>
            <a:ext cx="3457575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05852D1-94F7-45F4-83EC-96872873DA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538" y="1721188"/>
            <a:ext cx="3025775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7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74638"/>
            <a:ext cx="10440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EBE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6" descr="Picture 6">
            <a:extLst>
              <a:ext uri="{FF2B5EF4-FFF2-40B4-BE49-F238E27FC236}">
                <a16:creationId xmlns:a16="http://schemas.microsoft.com/office/drawing/2014/main" id="{B4196012-7CC7-4DC2-96C4-E0181754195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6" y="288000"/>
            <a:ext cx="1080118" cy="108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760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 and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658" y="567973"/>
            <a:ext cx="2005221" cy="508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CC63E"/>
                </a:solidFill>
              </a:defRPr>
            </a:lvl1pPr>
          </a:lstStyle>
          <a:p>
            <a:pPr lvl="0"/>
            <a:r>
              <a:rPr lang="en-US" dirty="0"/>
              <a:t>01.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658" y="1260208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658" y="1812790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1A3A1-5083-4785-9A45-6D52408A3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42F2435-11D9-4EB8-9199-BDAAE2261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474" y="71118"/>
            <a:ext cx="6223325" cy="360464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Net Zero Carbon &amp; UK Livestock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677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2051330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4096019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6E4B76-B63A-4D25-9F0C-57697DF07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97" y="5258569"/>
            <a:ext cx="2081113" cy="293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 </a:t>
            </a:r>
            <a:r>
              <a:rPr lang="he-IL" dirty="0"/>
              <a:t>׀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05899A-CAFC-4D62-95AF-A9EC067FD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6140" y="5252603"/>
            <a:ext cx="2280774" cy="299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F05BA-49F1-489E-8A34-5B747C8AFD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2175" y="1592263"/>
            <a:ext cx="4638675" cy="4344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Company Logo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DE8A65-3762-4EF2-B090-62A49C2AB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488" y="5991423"/>
            <a:ext cx="720000" cy="720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EA856C9A-C356-4820-83E5-5F7DA4160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12" y="5794874"/>
            <a:ext cx="2708694" cy="9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9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488" y="5991423"/>
            <a:ext cx="720000" cy="720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538" y="1255820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1808402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B9F240-32EA-49A5-8CFA-26F147C32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5866" y="1808402"/>
            <a:ext cx="3420000" cy="3420000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72FD5F-1211-4FFF-B8E3-AA5A02E672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28350" y="192088"/>
            <a:ext cx="1117600" cy="95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4D171621-4131-47E3-B24C-0BC02D2C36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12" y="5794874"/>
            <a:ext cx="2708694" cy="9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3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488" y="5991423"/>
            <a:ext cx="720000" cy="720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162" y="380846"/>
            <a:ext cx="2570162" cy="344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538" y="1255820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1808402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72FD5F-1211-4FFF-B8E3-AA5A02E672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28350" y="192088"/>
            <a:ext cx="1117600" cy="95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62FF8134-FD7C-41D8-A606-1D6ECFAEAF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12" y="5794874"/>
            <a:ext cx="2708694" cy="9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1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29643C2-FE95-4EC8-B19A-82E0876255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28350" y="192088"/>
            <a:ext cx="1117600" cy="958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CD002-405F-4DE8-8B84-129EB25EC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488" y="5991423"/>
            <a:ext cx="720000" cy="720000"/>
          </a:xfrm>
          <a:prstGeom prst="rect">
            <a:avLst/>
          </a:prstGeom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8D59331E-C90A-41A1-9397-B12ED640F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12" y="5794874"/>
            <a:ext cx="2708694" cy="9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8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404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8C8C5-54E1-4888-9146-63613E118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29643C2-FE95-4EC8-B19A-82E0876255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28350" y="179999"/>
            <a:ext cx="1117600" cy="102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CD002-405F-4DE8-8B84-129EB25EC7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488" y="5991423"/>
            <a:ext cx="720000" cy="72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9D74EB-5988-46DE-A5CD-9802A3252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10404000" cy="102138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1B21AE5-E3CD-413E-971A-6603E8A8B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08402"/>
            <a:ext cx="2364201" cy="1620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</p:spTree>
    <p:extLst>
      <p:ext uri="{BB962C8B-B14F-4D97-AF65-F5344CB8AC3E}">
        <p14:creationId xmlns:p14="http://schemas.microsoft.com/office/powerpoint/2010/main" val="192387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+mj-lt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658" y="567973"/>
            <a:ext cx="2005221" cy="508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CC63E"/>
                </a:solidFill>
              </a:defRPr>
            </a:lvl1pPr>
          </a:lstStyle>
          <a:p>
            <a:pPr lvl="0"/>
            <a:r>
              <a:rPr lang="en-US" dirty="0"/>
              <a:t>01.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1A3A1-5083-4785-9A45-6D52408A3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98DCB1-E734-49E1-8A76-328FC5FDC2FD}"/>
              </a:ext>
            </a:extLst>
          </p:cNvPr>
          <p:cNvSpPr/>
          <p:nvPr userDrawn="1"/>
        </p:nvSpPr>
        <p:spPr>
          <a:xfrm>
            <a:off x="4655457" y="-189883"/>
            <a:ext cx="5814423" cy="5814423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B32BC4-8DDC-4DDF-AAAF-022179E5FC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8220" y="-64536"/>
            <a:ext cx="5522077" cy="5522077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405898-25C1-4236-A27B-38663A916443}"/>
              </a:ext>
            </a:extLst>
          </p:cNvPr>
          <p:cNvSpPr/>
          <p:nvPr userDrawn="1"/>
        </p:nvSpPr>
        <p:spPr>
          <a:xfrm>
            <a:off x="582654" y="2645785"/>
            <a:ext cx="3506817" cy="3506817"/>
          </a:xfrm>
          <a:prstGeom prst="ellipse">
            <a:avLst/>
          </a:prstGeom>
          <a:solidFill>
            <a:srgbClr val="CDE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271B790-5F83-43EA-BE4D-733553707D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126" y="2803335"/>
            <a:ext cx="3223793" cy="3223793"/>
          </a:xfrm>
          <a:prstGeom prst="ellipse">
            <a:avLst/>
          </a:prstGeom>
          <a:ln>
            <a:solidFill>
              <a:srgbClr val="777777"/>
            </a:solidFill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887131-ED98-4674-8F5E-997AF936D76B}"/>
              </a:ext>
            </a:extLst>
          </p:cNvPr>
          <p:cNvCxnSpPr>
            <a:cxnSpLocks/>
          </p:cNvCxnSpPr>
          <p:nvPr userDrawn="1"/>
        </p:nvCxnSpPr>
        <p:spPr>
          <a:xfrm flipV="1">
            <a:off x="2320022" y="2677861"/>
            <a:ext cx="5249236" cy="1721332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B48BCF-44B9-4BF2-A24E-76AC11600D88}"/>
              </a:ext>
            </a:extLst>
          </p:cNvPr>
          <p:cNvCxnSpPr>
            <a:cxnSpLocks/>
          </p:cNvCxnSpPr>
          <p:nvPr userDrawn="1"/>
        </p:nvCxnSpPr>
        <p:spPr>
          <a:xfrm>
            <a:off x="2320022" y="4415231"/>
            <a:ext cx="2814374" cy="2968549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BD0067-802C-416D-91B9-23070ECB0592}"/>
              </a:ext>
            </a:extLst>
          </p:cNvPr>
          <p:cNvCxnSpPr>
            <a:cxnSpLocks/>
          </p:cNvCxnSpPr>
          <p:nvPr userDrawn="1"/>
        </p:nvCxnSpPr>
        <p:spPr>
          <a:xfrm>
            <a:off x="4089471" y="-556260"/>
            <a:ext cx="3479787" cy="3273588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EDCCEC-B0C6-49E1-B922-8CAC60D5085F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0022" y="-455549"/>
            <a:ext cx="729967" cy="4870780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2319FE-5248-41C5-BB11-2E699DADC2AA}"/>
              </a:ext>
            </a:extLst>
          </p:cNvPr>
          <p:cNvCxnSpPr>
            <a:cxnSpLocks/>
          </p:cNvCxnSpPr>
          <p:nvPr userDrawn="1"/>
        </p:nvCxnSpPr>
        <p:spPr>
          <a:xfrm flipH="1">
            <a:off x="7019760" y="2749404"/>
            <a:ext cx="549500" cy="4517533"/>
          </a:xfrm>
          <a:prstGeom prst="line">
            <a:avLst/>
          </a:prstGeom>
          <a:ln w="38100">
            <a:solidFill>
              <a:srgbClr val="CDE3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ext and white space - Green Anim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9E69-E0CF-4D57-AFB5-DF7A0FF20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6" y="380846"/>
            <a:ext cx="879362" cy="879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23775-3C9D-4C66-9A5B-CB8C3C1C9CC8}"/>
              </a:ext>
            </a:extLst>
          </p:cNvPr>
          <p:cNvSpPr txBox="1"/>
          <p:nvPr userDrawn="1"/>
        </p:nvSpPr>
        <p:spPr>
          <a:xfrm>
            <a:off x="9648500" y="6306207"/>
            <a:ext cx="2266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for Innovation Excellence in Livestock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54F4A6D-1289-4F26-9C6B-83333CDB67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658" y="567973"/>
            <a:ext cx="2005221" cy="508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CC63E"/>
                </a:solidFill>
              </a:defRPr>
            </a:lvl1pPr>
          </a:lstStyle>
          <a:p>
            <a:pPr lvl="0"/>
            <a:r>
              <a:rPr lang="en-US" dirty="0"/>
              <a:t>01.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9693-705A-4454-995A-A7E87A0C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658" y="1260208"/>
            <a:ext cx="337502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0333C-D1D9-4444-9361-04EEAECB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658" y="1812790"/>
            <a:ext cx="4495496" cy="36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1A3A1-5083-4785-9A45-6D52408A3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0" y="1507449"/>
            <a:ext cx="5261679" cy="5339893"/>
          </a:xfrm>
          <a:prstGeom prst="rect">
            <a:avLst/>
          </a:prstGeom>
        </p:spPr>
      </p:pic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20442E8C-493B-49F3-8643-6E255C79CD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32" y="1633271"/>
            <a:ext cx="9146005" cy="646317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A493A2-EA03-450C-AE29-3E731D389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474" y="71118"/>
            <a:ext cx="6223325" cy="360464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Net Zero Carbon &amp; UK Livestock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62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B1DC0-CAA5-49F0-9A48-DE5063BA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945C-4D02-45AC-A288-B167E3155120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BE1A2-961F-4AC9-A2AF-379386CF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8DF88-B8F3-473D-8C4E-0D3EA487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16F4-2756-4508-AC69-FC26023B6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0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809131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2853820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6E4B76-B63A-4D25-9F0C-57697DF075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9327" y="5250967"/>
            <a:ext cx="2081113" cy="293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 </a:t>
            </a:r>
            <a:r>
              <a:rPr lang="he-IL"/>
              <a:t>׀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05899A-CAFC-4D62-95AF-A9EC067FD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8770" y="5245001"/>
            <a:ext cx="1891430" cy="299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4B1933-D710-4465-9C9A-CEACF82F2D5D}"/>
              </a:ext>
            </a:extLst>
          </p:cNvPr>
          <p:cNvGrpSpPr/>
          <p:nvPr userDrawn="1"/>
        </p:nvGrpSpPr>
        <p:grpSpPr>
          <a:xfrm>
            <a:off x="7211602" y="5829566"/>
            <a:ext cx="4290568" cy="849772"/>
            <a:chOff x="7216347" y="5343791"/>
            <a:chExt cx="4290568" cy="849772"/>
          </a:xfrm>
        </p:grpSpPr>
        <p:sp>
          <p:nvSpPr>
            <p:cNvPr id="19" name="Title Placeholder 1">
              <a:extLst>
                <a:ext uri="{FF2B5EF4-FFF2-40B4-BE49-F238E27FC236}">
                  <a16:creationId xmlns:a16="http://schemas.microsoft.com/office/drawing/2014/main" id="{FF4B059B-06C1-446D-B0B2-1CB615DF916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497498" y="5613464"/>
              <a:ext cx="4009417" cy="3378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1500" b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Centre for Innovation Excellence in Livestock</a:t>
              </a:r>
              <a:endParaRPr lang="en-GB" sz="1500" b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B8A322-2BF4-4F16-83E6-300B958E73C2}"/>
                </a:ext>
              </a:extLst>
            </p:cNvPr>
            <p:cNvGrpSpPr/>
            <p:nvPr userDrawn="1"/>
          </p:nvGrpSpPr>
          <p:grpSpPr>
            <a:xfrm>
              <a:off x="7216347" y="5343791"/>
              <a:ext cx="4117142" cy="849772"/>
              <a:chOff x="7216347" y="5343791"/>
              <a:chExt cx="4117142" cy="849772"/>
            </a:xfrm>
          </p:grpSpPr>
          <p:sp>
            <p:nvSpPr>
              <p:cNvPr id="18" name="Title Placeholder 1">
                <a:extLst>
                  <a:ext uri="{FF2B5EF4-FFF2-40B4-BE49-F238E27FC236}">
                    <a16:creationId xmlns:a16="http://schemas.microsoft.com/office/drawing/2014/main" id="{172B6297-2D27-479B-8A08-4FBF8B89749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324072" y="5343791"/>
                <a:ext cx="4009417" cy="3378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1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1500" b="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@@CIELivestock1</a:t>
                </a:r>
                <a:endParaRPr lang="en-GB" sz="1500" b="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Title Placeholder 1">
                <a:extLst>
                  <a:ext uri="{FF2B5EF4-FFF2-40B4-BE49-F238E27FC236}">
                    <a16:creationId xmlns:a16="http://schemas.microsoft.com/office/drawing/2014/main" id="{1FD1E8D5-4644-423D-8FF3-52EA3213C9E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221432" y="5855706"/>
                <a:ext cx="4009417" cy="3378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1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1500" b="1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www</a:t>
                </a:r>
                <a:r>
                  <a:rPr lang="en-US" sz="1500" b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.CIELivestock.co.uk</a:t>
                </a:r>
                <a:endParaRPr lang="en-GB" sz="1500" b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B945604-6113-465E-BD68-9EF29231E3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16347" y="5351426"/>
                <a:ext cx="361950" cy="628650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A422423-A393-45A6-8215-4C1535338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0" y="895974"/>
            <a:ext cx="5726297" cy="52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4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inu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3B5D0D-698B-4DBF-9B18-FFDE59B85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538" y="809131"/>
            <a:ext cx="4319377" cy="183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F863F-2107-4E25-904D-7CC7647ED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8031" y="2853820"/>
            <a:ext cx="4318883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422423-A393-45A6-8215-4C1535338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0" y="895974"/>
            <a:ext cx="5726297" cy="52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A98B578-9012-4D32-8E0E-0D087E1DCB03}"/>
              </a:ext>
            </a:extLst>
          </p:cNvPr>
          <p:cNvSpPr txBox="1">
            <a:spLocks/>
          </p:cNvSpPr>
          <p:nvPr userDrawn="1"/>
        </p:nvSpPr>
        <p:spPr>
          <a:xfrm>
            <a:off x="8531155" y="5805748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5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065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1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A98B578-9012-4D32-8E0E-0D087E1DCB03}"/>
              </a:ext>
            </a:extLst>
          </p:cNvPr>
          <p:cNvSpPr txBox="1">
            <a:spLocks/>
          </p:cNvSpPr>
          <p:nvPr userDrawn="1"/>
        </p:nvSpPr>
        <p:spPr>
          <a:xfrm>
            <a:off x="8531155" y="5805748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500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67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716" r:id="rId7"/>
    <p:sldLayoutId id="2147483717" r:id="rId8"/>
    <p:sldLayoutId id="21474837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A98B578-9012-4D32-8E0E-0D087E1DCB03}"/>
              </a:ext>
            </a:extLst>
          </p:cNvPr>
          <p:cNvSpPr txBox="1">
            <a:spLocks/>
          </p:cNvSpPr>
          <p:nvPr userDrawn="1"/>
        </p:nvSpPr>
        <p:spPr>
          <a:xfrm>
            <a:off x="8531155" y="5805748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500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7" r:id="rId21"/>
    <p:sldLayoutId id="2147483708" r:id="rId22"/>
    <p:sldLayoutId id="214748370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A98B578-9012-4D32-8E0E-0D087E1DCB03}"/>
              </a:ext>
            </a:extLst>
          </p:cNvPr>
          <p:cNvSpPr txBox="1">
            <a:spLocks/>
          </p:cNvSpPr>
          <p:nvPr userDrawn="1"/>
        </p:nvSpPr>
        <p:spPr>
          <a:xfrm>
            <a:off x="8531155" y="5805748"/>
            <a:ext cx="4009417" cy="33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5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7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ti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88BB-7573-4960-8D9E-53141C604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0" y="971550"/>
            <a:ext cx="5391150" cy="4029953"/>
          </a:xfrm>
        </p:spPr>
        <p:txBody>
          <a:bodyPr/>
          <a:lstStyle/>
          <a:p>
            <a:r>
              <a:rPr lang="en-US" sz="4800" dirty="0"/>
              <a:t>Agriculture’s Net Zero Challenge:</a:t>
            </a:r>
            <a:r>
              <a:rPr lang="en-GB" sz="4800" dirty="0"/>
              <a:t> </a:t>
            </a:r>
          </a:p>
          <a:p>
            <a:r>
              <a:rPr lang="en-GB" sz="4800" dirty="0"/>
              <a:t>The Realistic Options</a:t>
            </a:r>
            <a:endParaRPr lang="en-US" sz="4800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6ECEBBF4-EC5A-48E4-91EC-552DD096201A}"/>
              </a:ext>
            </a:extLst>
          </p:cNvPr>
          <p:cNvSpPr txBox="1">
            <a:spLocks/>
          </p:cNvSpPr>
          <p:nvPr/>
        </p:nvSpPr>
        <p:spPr>
          <a:xfrm>
            <a:off x="6623182" y="4849267"/>
            <a:ext cx="4709295" cy="308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Phil Bicknell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35604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397B2-C4E9-48F5-801B-D2F5585E0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719" y="3429000"/>
            <a:ext cx="4319377" cy="1800379"/>
          </a:xfrm>
        </p:spPr>
        <p:txBody>
          <a:bodyPr lIns="91440" tIns="45720" rIns="91440" bIns="45720" anchor="t"/>
          <a:lstStyle/>
          <a:p>
            <a:r>
              <a:rPr lang="en-GB" dirty="0">
                <a:cs typeface="Calibri"/>
              </a:rPr>
              <a:t>Thanks for listening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DE07C-368A-4C6D-9E48-6596E7D35A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8595">
            <a:off x="6754734" y="230523"/>
            <a:ext cx="3981128" cy="2796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896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6C1923A-9D85-407B-8968-912F5720E67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39444491"/>
              </p:ext>
            </p:extLst>
          </p:nvPr>
        </p:nvGraphicFramePr>
        <p:xfrm>
          <a:off x="4655127" y="1461090"/>
          <a:ext cx="7587975" cy="195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A990-7E0C-44DC-9FD4-04E040B5D3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270B-08B3-4128-A86F-AEA1C2D02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74762E-CAAD-4868-B8D7-B51893D30F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412" y="3514779"/>
            <a:ext cx="3738407" cy="2664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81000" dist="254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EF33A-89FB-40AF-A283-BC61A6276C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7" y="1243640"/>
            <a:ext cx="3738406" cy="3611411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E0D0A9A-D724-4468-B05E-4FE74499D93C}"/>
              </a:ext>
            </a:extLst>
          </p:cNvPr>
          <p:cNvSpPr txBox="1">
            <a:spLocks/>
          </p:cNvSpPr>
          <p:nvPr/>
        </p:nvSpPr>
        <p:spPr>
          <a:xfrm>
            <a:off x="286147" y="464123"/>
            <a:ext cx="10298989" cy="69533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8CC63E"/>
                </a:solidFill>
              </a:rPr>
              <a:t>CIEL: the front door to innovation for the livestock sector</a:t>
            </a:r>
            <a:endParaRPr lang="en-GB" sz="3200" b="1" dirty="0">
              <a:solidFill>
                <a:srgbClr val="8CC63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66F518-ABD8-4A1D-BFA3-33AAAE9350DA}"/>
              </a:ext>
            </a:extLst>
          </p:cNvPr>
          <p:cNvGrpSpPr/>
          <p:nvPr/>
        </p:nvGrpSpPr>
        <p:grpSpPr>
          <a:xfrm>
            <a:off x="1952347" y="3853701"/>
            <a:ext cx="5036405" cy="2814817"/>
            <a:chOff x="1028046" y="1416421"/>
            <a:chExt cx="5036405" cy="2814817"/>
          </a:xfrm>
        </p:grpSpPr>
        <p:pic>
          <p:nvPicPr>
            <p:cNvPr id="14" name="Graphic 13" descr="Connections with solid fill">
              <a:extLst>
                <a:ext uri="{FF2B5EF4-FFF2-40B4-BE49-F238E27FC236}">
                  <a16:creationId xmlns:a16="http://schemas.microsoft.com/office/drawing/2014/main" id="{1CC78D00-6C3E-4C31-97B1-79A923D51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087339" y="1880407"/>
              <a:ext cx="1833518" cy="183351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834674-616D-48A5-9F0F-2ADC85650ECC}"/>
                </a:ext>
              </a:extLst>
            </p:cNvPr>
            <p:cNvGrpSpPr/>
            <p:nvPr/>
          </p:nvGrpSpPr>
          <p:grpSpPr>
            <a:xfrm>
              <a:off x="3042908" y="1416421"/>
              <a:ext cx="3021543" cy="461665"/>
              <a:chOff x="3176056" y="1152843"/>
              <a:chExt cx="3021543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47FD83-1858-4911-B532-8F88502729C8}"/>
                  </a:ext>
                </a:extLst>
              </p:cNvPr>
              <p:cNvSpPr txBox="1"/>
              <p:nvPr/>
            </p:nvSpPr>
            <p:spPr>
              <a:xfrm>
                <a:off x="3547752" y="1222094"/>
                <a:ext cx="264984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Academic Partners</a:t>
                </a:r>
                <a:endPara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F33726-BF0D-42A5-8532-F491FA8AFA82}"/>
                  </a:ext>
                </a:extLst>
              </p:cNvPr>
              <p:cNvSpPr txBox="1"/>
              <p:nvPr/>
            </p:nvSpPr>
            <p:spPr>
              <a:xfrm>
                <a:off x="3176056" y="1152843"/>
                <a:ext cx="5033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C63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A15893-83F9-41D5-914B-8FB049401DC5}"/>
                </a:ext>
              </a:extLst>
            </p:cNvPr>
            <p:cNvGrpSpPr/>
            <p:nvPr/>
          </p:nvGrpSpPr>
          <p:grpSpPr>
            <a:xfrm>
              <a:off x="1504612" y="1983951"/>
              <a:ext cx="3428217" cy="461665"/>
              <a:chOff x="3458937" y="1228841"/>
              <a:chExt cx="3428217" cy="46166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46015C-AB8C-4AAA-875B-0550499587E2}"/>
                  </a:ext>
                </a:extLst>
              </p:cNvPr>
              <p:cNvSpPr txBox="1"/>
              <p:nvPr/>
            </p:nvSpPr>
            <p:spPr>
              <a:xfrm>
                <a:off x="4237307" y="1291343"/>
                <a:ext cx="264984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Researchers</a:t>
                </a:r>
                <a:endPara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83FFBE-BB7F-4EE5-8673-2C90243BDBA8}"/>
                  </a:ext>
                </a:extLst>
              </p:cNvPr>
              <p:cNvSpPr txBox="1"/>
              <p:nvPr/>
            </p:nvSpPr>
            <p:spPr>
              <a:xfrm>
                <a:off x="3458937" y="1228841"/>
                <a:ext cx="9531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C63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≈ 800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3BA018-3B2E-4CC2-A3A3-CC31C31617DE}"/>
                </a:ext>
              </a:extLst>
            </p:cNvPr>
            <p:cNvGrpSpPr/>
            <p:nvPr/>
          </p:nvGrpSpPr>
          <p:grpSpPr>
            <a:xfrm>
              <a:off x="1028046" y="2858057"/>
              <a:ext cx="3261962" cy="461665"/>
              <a:chOff x="3458937" y="1228841"/>
              <a:chExt cx="3261962" cy="46166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5D7C5E-7583-47A1-842C-ECB3BD85758D}"/>
                  </a:ext>
                </a:extLst>
              </p:cNvPr>
              <p:cNvSpPr txBox="1"/>
              <p:nvPr/>
            </p:nvSpPr>
            <p:spPr>
              <a:xfrm>
                <a:off x="4071052" y="1292119"/>
                <a:ext cx="264984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Industry Members</a:t>
                </a:r>
                <a:endPara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B8AD3A-821B-43D1-848B-CBC3F96C2615}"/>
                  </a:ext>
                </a:extLst>
              </p:cNvPr>
              <p:cNvSpPr txBox="1"/>
              <p:nvPr/>
            </p:nvSpPr>
            <p:spPr>
              <a:xfrm>
                <a:off x="3458937" y="1228841"/>
                <a:ext cx="9531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8EC63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≈ 70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0FE98A-411A-4D01-85A3-D4FBAA64D3A2}"/>
                </a:ext>
              </a:extLst>
            </p:cNvPr>
            <p:cNvGrpSpPr/>
            <p:nvPr/>
          </p:nvGrpSpPr>
          <p:grpSpPr>
            <a:xfrm>
              <a:off x="2805234" y="3632796"/>
              <a:ext cx="2788569" cy="598442"/>
              <a:chOff x="4436951" y="728150"/>
              <a:chExt cx="2788569" cy="59844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2220BB-4C25-4A36-B458-77845C1A109B}"/>
                  </a:ext>
                </a:extLst>
              </p:cNvPr>
              <p:cNvSpPr txBox="1"/>
              <p:nvPr/>
            </p:nvSpPr>
            <p:spPr>
              <a:xfrm>
                <a:off x="4436951" y="1003427"/>
                <a:ext cx="264984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Government Partners</a:t>
                </a:r>
                <a:endPara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C52C25-E81A-4DD1-97E3-A9A65753A799}"/>
                  </a:ext>
                </a:extLst>
              </p:cNvPr>
              <p:cNvSpPr txBox="1"/>
              <p:nvPr/>
            </p:nvSpPr>
            <p:spPr>
              <a:xfrm>
                <a:off x="4436951" y="728150"/>
                <a:ext cx="27885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C63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Multi-departmental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843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80324B-0F14-4651-81E3-CA73BE573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2399" y="1877424"/>
            <a:ext cx="1565606" cy="446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13934C-375A-45F9-9707-0FC1939D38E8}"/>
              </a:ext>
            </a:extLst>
          </p:cNvPr>
          <p:cNvSpPr/>
          <p:nvPr/>
        </p:nvSpPr>
        <p:spPr>
          <a:xfrm>
            <a:off x="408713" y="2601202"/>
            <a:ext cx="3008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EC6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for Dairy Science Innovation (CDSI)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B7F41A-C672-4D08-88B2-808AD2568DE4}"/>
              </a:ext>
            </a:extLst>
          </p:cNvPr>
          <p:cNvSpPr txBox="1">
            <a:spLocks/>
          </p:cNvSpPr>
          <p:nvPr/>
        </p:nvSpPr>
        <p:spPr>
          <a:xfrm>
            <a:off x="354190" y="4437731"/>
            <a:ext cx="2149042" cy="373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Beef and Sheep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3C93FC-BE25-4B9D-A886-9E5F632913CD}"/>
              </a:ext>
            </a:extLst>
          </p:cNvPr>
          <p:cNvSpPr/>
          <p:nvPr/>
        </p:nvSpPr>
        <p:spPr>
          <a:xfrm>
            <a:off x="357241" y="5374783"/>
            <a:ext cx="2756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EC6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Wyke Farm Platform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63D3A8-6D47-4EBF-AE68-85F3C82774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498" y="4330566"/>
            <a:ext cx="576056" cy="576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E04079-1BAB-4970-AB50-BC41E2B6B0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478" y="4330566"/>
            <a:ext cx="576000" cy="576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D300B2B-5D9A-4A58-AB71-488842F443D7}"/>
              </a:ext>
            </a:extLst>
          </p:cNvPr>
          <p:cNvSpPr txBox="1">
            <a:spLocks/>
          </p:cNvSpPr>
          <p:nvPr/>
        </p:nvSpPr>
        <p:spPr>
          <a:xfrm>
            <a:off x="9756479" y="1553026"/>
            <a:ext cx="728805" cy="373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Pig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249FB2-A736-4378-B20D-61CDC2556D96}"/>
              </a:ext>
            </a:extLst>
          </p:cNvPr>
          <p:cNvSpPr/>
          <p:nvPr/>
        </p:nvSpPr>
        <p:spPr>
          <a:xfrm>
            <a:off x="9753949" y="2521777"/>
            <a:ext cx="202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EC6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Pig Centre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A029C6-CA55-495C-AC15-E30B0558D5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9119" y="1451557"/>
            <a:ext cx="576000" cy="576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E590D3-63A8-4436-8AAA-57C3627BC2AC}"/>
              </a:ext>
            </a:extLst>
          </p:cNvPr>
          <p:cNvSpPr txBox="1">
            <a:spLocks/>
          </p:cNvSpPr>
          <p:nvPr/>
        </p:nvSpPr>
        <p:spPr>
          <a:xfrm>
            <a:off x="9793868" y="4330566"/>
            <a:ext cx="1068993" cy="373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Poultry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5F3E4-8855-4EFE-AE26-2E5D25545500}"/>
              </a:ext>
            </a:extLst>
          </p:cNvPr>
          <p:cNvSpPr/>
          <p:nvPr/>
        </p:nvSpPr>
        <p:spPr>
          <a:xfrm>
            <a:off x="9774523" y="5559449"/>
            <a:ext cx="2699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EC6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Allermuir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EC6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Avian Innovation and Skills Centre (AISC)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44114B7-E8DF-49F3-A97A-B1CC96803C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291" y="4223226"/>
            <a:ext cx="576000" cy="576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FBB99D-BE25-493E-B588-18C8173BA3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84934" y="4223226"/>
            <a:ext cx="2520000" cy="2520000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750081-9816-485B-894A-3BA11DAA96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211" y="1415528"/>
            <a:ext cx="2520000" cy="2520000"/>
          </a:xfrm>
          <a:prstGeom prst="ellipse">
            <a:avLst/>
          </a:prstGeom>
          <a:ln>
            <a:solidFill>
              <a:sysClr val="window" lastClr="FFFFFF">
                <a:lumMod val="65000"/>
              </a:sys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EBE2-A9B3-4FBC-BED2-7785CAC0E72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02" y="2037213"/>
            <a:ext cx="1149783" cy="511079"/>
          </a:xfrm>
          <a:prstGeom prst="rect">
            <a:avLst/>
          </a:prstGeom>
        </p:spPr>
      </p:pic>
      <p:pic>
        <p:nvPicPr>
          <p:cNvPr id="6" name="Picture 5" descr="A picture containing grass, road, scene, outdoor&#10;&#10;Description automatically generated">
            <a:extLst>
              <a:ext uri="{FF2B5EF4-FFF2-40B4-BE49-F238E27FC236}">
                <a16:creationId xmlns:a16="http://schemas.microsoft.com/office/drawing/2014/main" id="{5F52691D-F7D7-4430-8C2F-7B4015D237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39" y="1451557"/>
            <a:ext cx="2521325" cy="2520000"/>
          </a:xfrm>
          <a:prstGeom prst="flowChartConnector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6F6352-3BB1-4B87-9736-D9A9174D079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98" y="4845545"/>
            <a:ext cx="1521992" cy="546199"/>
          </a:xfrm>
          <a:prstGeom prst="rect">
            <a:avLst/>
          </a:prstGeom>
        </p:spPr>
      </p:pic>
      <p:pic>
        <p:nvPicPr>
          <p:cNvPr id="31" name="Picture Placeholder 9">
            <a:extLst>
              <a:ext uri="{FF2B5EF4-FFF2-40B4-BE49-F238E27FC236}">
                <a16:creationId xmlns:a16="http://schemas.microsoft.com/office/drawing/2014/main" id="{49AE799A-8F7E-42C4-BC39-6A8B4364AFF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000" y="4223226"/>
            <a:ext cx="2520000" cy="2520000"/>
          </a:xfrm>
          <a:prstGeom prst="ellipse">
            <a:avLst/>
          </a:prstGeom>
          <a:ln>
            <a:solidFill>
              <a:srgbClr val="777777"/>
            </a:solidFill>
          </a:ln>
        </p:spPr>
      </p:pic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5E769682-8CD2-4971-A18E-472DA17EBB73}"/>
              </a:ext>
            </a:extLst>
          </p:cNvPr>
          <p:cNvSpPr txBox="1">
            <a:spLocks/>
          </p:cNvSpPr>
          <p:nvPr/>
        </p:nvSpPr>
        <p:spPr>
          <a:xfrm>
            <a:off x="408713" y="355236"/>
            <a:ext cx="8031406" cy="765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8EC63E"/>
                </a:solidFill>
                <a:latin typeface="Calibri"/>
                <a:cs typeface="Calibri"/>
              </a:rPr>
              <a:t>Capability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Network of National Livestock Centres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5C907B6-A98D-4F73-A75B-B14214002C83}"/>
              </a:ext>
            </a:extLst>
          </p:cNvPr>
          <p:cNvSpPr txBox="1">
            <a:spLocks/>
          </p:cNvSpPr>
          <p:nvPr/>
        </p:nvSpPr>
        <p:spPr>
          <a:xfrm>
            <a:off x="408713" y="1522111"/>
            <a:ext cx="870950" cy="373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Dairy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F5E967B-6516-4A1A-99A8-EC49A01D93F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643" y="1451557"/>
            <a:ext cx="576000" cy="576000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5C3FC5FA-2B2D-4BA2-BE91-FBE3196B41A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526" y="4785383"/>
            <a:ext cx="931186" cy="6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676703-D6D2-4FCB-B184-2238F506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2360"/>
            <a:ext cx="11832000" cy="481132"/>
          </a:xfrm>
        </p:spPr>
        <p:txBody>
          <a:bodyPr/>
          <a:lstStyle/>
          <a:p>
            <a:r>
              <a:rPr lang="en-US" sz="3200" dirty="0"/>
              <a:t>Our collective journey to Net Zero</a:t>
            </a:r>
            <a:endParaRPr lang="en-GB" sz="3200" dirty="0"/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B824FB1C-E03E-4B34-976E-B3CCBC8FDD79}"/>
              </a:ext>
            </a:extLst>
          </p:cNvPr>
          <p:cNvSpPr txBox="1"/>
          <p:nvPr/>
        </p:nvSpPr>
        <p:spPr>
          <a:xfrm>
            <a:off x="305512" y="1148564"/>
            <a:ext cx="2472274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8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Net Zero Carbon &amp; UK Livestock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020687E2-E169-4A55-A2D3-F7CBEDA72F9B}"/>
              </a:ext>
            </a:extLst>
          </p:cNvPr>
          <p:cNvSpPr txBox="1"/>
          <p:nvPr/>
        </p:nvSpPr>
        <p:spPr>
          <a:xfrm>
            <a:off x="979795" y="844378"/>
            <a:ext cx="796461" cy="30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strike="noStrike" kern="1200" cap="none" spc="193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2020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61898358-EBE7-431A-A4B1-9D31B6DED671}"/>
              </a:ext>
            </a:extLst>
          </p:cNvPr>
          <p:cNvSpPr txBox="1"/>
          <p:nvPr/>
        </p:nvSpPr>
        <p:spPr>
          <a:xfrm>
            <a:off x="452320" y="5463785"/>
            <a:ext cx="4109737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8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The 2021 United Nations Climate Change Conference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CA34CD05-7645-46A8-AA7C-50FC48A3EF36}"/>
              </a:ext>
            </a:extLst>
          </p:cNvPr>
          <p:cNvSpPr txBox="1"/>
          <p:nvPr/>
        </p:nvSpPr>
        <p:spPr>
          <a:xfrm>
            <a:off x="1749452" y="5155972"/>
            <a:ext cx="1361548" cy="30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193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</a:rPr>
              <a:t>2021</a:t>
            </a: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C7FBB7F7-B69F-4378-887F-541A5D43A5EE}"/>
              </a:ext>
            </a:extLst>
          </p:cNvPr>
          <p:cNvSpPr txBox="1"/>
          <p:nvPr/>
        </p:nvSpPr>
        <p:spPr>
          <a:xfrm>
            <a:off x="5495935" y="648763"/>
            <a:ext cx="546654" cy="30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193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</a:rPr>
              <a:t>2022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0602B410-62B6-4402-A000-82C9CA20A142}"/>
              </a:ext>
            </a:extLst>
          </p:cNvPr>
          <p:cNvSpPr txBox="1"/>
          <p:nvPr/>
        </p:nvSpPr>
        <p:spPr>
          <a:xfrm>
            <a:off x="7279223" y="5280739"/>
            <a:ext cx="1856837" cy="30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193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</a:rPr>
              <a:t>2023 - onwards</a:t>
            </a: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87E10C9C-9C4C-4503-8D1C-283AB2517713}"/>
              </a:ext>
            </a:extLst>
          </p:cNvPr>
          <p:cNvSpPr txBox="1"/>
          <p:nvPr/>
        </p:nvSpPr>
        <p:spPr>
          <a:xfrm>
            <a:off x="8878559" y="398322"/>
            <a:ext cx="2953441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defRPr/>
            </a:pPr>
            <a:r>
              <a:rPr lang="en-US" sz="1400" spc="38" dirty="0">
                <a:solidFill>
                  <a:srgbClr val="777777"/>
                </a:solidFill>
              </a:rPr>
              <a:t>Reach UK ambition for Net Zero</a:t>
            </a: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5F767CA6-65E3-4F9D-8B81-085F527A632C}"/>
              </a:ext>
            </a:extLst>
          </p:cNvPr>
          <p:cNvSpPr txBox="1"/>
          <p:nvPr/>
        </p:nvSpPr>
        <p:spPr>
          <a:xfrm>
            <a:off x="9682929" y="118306"/>
            <a:ext cx="1361548" cy="30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193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</a:rPr>
              <a:t>2050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AB152B84-92C4-4B94-9FB6-4D4509409513}"/>
              </a:ext>
            </a:extLst>
          </p:cNvPr>
          <p:cNvSpPr txBox="1"/>
          <p:nvPr/>
        </p:nvSpPr>
        <p:spPr>
          <a:xfrm>
            <a:off x="7053969" y="5599592"/>
            <a:ext cx="2192424" cy="24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8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Next steps work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A545206-B8F3-40FE-8931-F6F6175861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422" y="4619797"/>
            <a:ext cx="1232641" cy="6902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80564E-C464-4588-BCCB-619AA3EF1D3D}"/>
              </a:ext>
            </a:extLst>
          </p:cNvPr>
          <p:cNvCxnSpPr/>
          <p:nvPr/>
        </p:nvCxnSpPr>
        <p:spPr>
          <a:xfrm>
            <a:off x="675483" y="4379757"/>
            <a:ext cx="10962168" cy="0"/>
          </a:xfrm>
          <a:prstGeom prst="line">
            <a:avLst/>
          </a:prstGeom>
          <a:ln w="28575" cap="flat" cmpd="sng" algn="ctr">
            <a:solidFill>
              <a:srgbClr val="77777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9D0FE1-6591-44F2-A5A7-B387031B749A}"/>
              </a:ext>
            </a:extLst>
          </p:cNvPr>
          <p:cNvCxnSpPr>
            <a:cxnSpLocks/>
          </p:cNvCxnSpPr>
          <p:nvPr/>
        </p:nvCxnSpPr>
        <p:spPr>
          <a:xfrm>
            <a:off x="2413271" y="4370274"/>
            <a:ext cx="0" cy="825277"/>
          </a:xfrm>
          <a:prstGeom prst="line">
            <a:avLst/>
          </a:prstGeom>
          <a:ln w="9525" cap="flat" cmpd="sng" algn="ctr">
            <a:solidFill>
              <a:srgbClr val="77777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4F50AAD-853D-4534-B113-E2F1C3FD33CE}"/>
              </a:ext>
            </a:extLst>
          </p:cNvPr>
          <p:cNvSpPr/>
          <p:nvPr/>
        </p:nvSpPr>
        <p:spPr>
          <a:xfrm>
            <a:off x="1284108" y="4289380"/>
            <a:ext cx="187836" cy="180749"/>
          </a:xfrm>
          <a:prstGeom prst="ellipse">
            <a:avLst/>
          </a:prstGeom>
          <a:noFill/>
          <a:ln w="38100">
            <a:solidFill>
              <a:srgbClr val="8E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C12562-05B8-475B-8455-32A006236314}"/>
              </a:ext>
            </a:extLst>
          </p:cNvPr>
          <p:cNvSpPr/>
          <p:nvPr/>
        </p:nvSpPr>
        <p:spPr>
          <a:xfrm>
            <a:off x="7962345" y="4289380"/>
            <a:ext cx="187836" cy="180749"/>
          </a:xfrm>
          <a:prstGeom prst="ellipse">
            <a:avLst/>
          </a:prstGeom>
          <a:noFill/>
          <a:ln w="38100">
            <a:solidFill>
              <a:srgbClr val="8E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7BA271-823F-45DE-AE09-68A3D27C6D10}"/>
              </a:ext>
            </a:extLst>
          </p:cNvPr>
          <p:cNvSpPr/>
          <p:nvPr/>
        </p:nvSpPr>
        <p:spPr>
          <a:xfrm>
            <a:off x="5635142" y="4292331"/>
            <a:ext cx="187836" cy="180749"/>
          </a:xfrm>
          <a:prstGeom prst="ellipse">
            <a:avLst/>
          </a:prstGeom>
          <a:noFill/>
          <a:ln w="38100">
            <a:solidFill>
              <a:srgbClr val="8E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B5FD1E-9A9C-45C5-B48A-ED4013BFC33D}"/>
              </a:ext>
            </a:extLst>
          </p:cNvPr>
          <p:cNvSpPr/>
          <p:nvPr/>
        </p:nvSpPr>
        <p:spPr>
          <a:xfrm>
            <a:off x="10369665" y="4296440"/>
            <a:ext cx="187836" cy="180749"/>
          </a:xfrm>
          <a:prstGeom prst="ellipse">
            <a:avLst/>
          </a:prstGeom>
          <a:noFill/>
          <a:ln w="38100">
            <a:solidFill>
              <a:srgbClr val="8E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47B53C-14AC-4B89-9F5A-2B3D9B11D94B}"/>
              </a:ext>
            </a:extLst>
          </p:cNvPr>
          <p:cNvSpPr/>
          <p:nvPr/>
        </p:nvSpPr>
        <p:spPr>
          <a:xfrm>
            <a:off x="2319353" y="4289380"/>
            <a:ext cx="187836" cy="180749"/>
          </a:xfrm>
          <a:prstGeom prst="ellipse">
            <a:avLst/>
          </a:prstGeom>
          <a:noFill/>
          <a:ln w="38100">
            <a:solidFill>
              <a:srgbClr val="8E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434024-8336-4D25-9531-DDDE9A597548}"/>
              </a:ext>
            </a:extLst>
          </p:cNvPr>
          <p:cNvCxnSpPr>
            <a:cxnSpLocks/>
          </p:cNvCxnSpPr>
          <p:nvPr/>
        </p:nvCxnSpPr>
        <p:spPr>
          <a:xfrm>
            <a:off x="5730371" y="3325466"/>
            <a:ext cx="0" cy="1054288"/>
          </a:xfrm>
          <a:prstGeom prst="line">
            <a:avLst/>
          </a:prstGeom>
          <a:ln w="9525" cap="flat" cmpd="sng" algn="ctr">
            <a:solidFill>
              <a:srgbClr val="77777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67C6E5-CC0D-4048-B33C-1DEEF0D11457}"/>
              </a:ext>
            </a:extLst>
          </p:cNvPr>
          <p:cNvCxnSpPr>
            <a:cxnSpLocks/>
          </p:cNvCxnSpPr>
          <p:nvPr/>
        </p:nvCxnSpPr>
        <p:spPr>
          <a:xfrm>
            <a:off x="1378026" y="3464103"/>
            <a:ext cx="0" cy="825277"/>
          </a:xfrm>
          <a:prstGeom prst="line">
            <a:avLst/>
          </a:prstGeom>
          <a:ln w="9525" cap="flat" cmpd="sng" algn="ctr">
            <a:solidFill>
              <a:srgbClr val="77777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1B8AD7B-F790-4175-935C-9080FC91E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83" y="1622428"/>
            <a:ext cx="2625332" cy="1479060"/>
          </a:xfrm>
          <a:prstGeom prst="rect">
            <a:avLst/>
          </a:prstGeom>
          <a:ln>
            <a:noFill/>
          </a:ln>
          <a:effectLst>
            <a:outerShdw blurRad="381000" dist="254000" algn="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92101A1-94AF-4118-9488-BD470DD6C5A7}"/>
              </a:ext>
            </a:extLst>
          </p:cNvPr>
          <p:cNvSpPr txBox="1"/>
          <p:nvPr/>
        </p:nvSpPr>
        <p:spPr>
          <a:xfrm>
            <a:off x="3542439" y="885005"/>
            <a:ext cx="49258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38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Net Zero &amp; Livestock: How farmers can reduce emissions</a:t>
            </a:r>
            <a:endParaRPr lang="en-GB" sz="1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4F9374F-AB79-4659-885C-14ED42DD93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341" y="1420809"/>
            <a:ext cx="2629841" cy="147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A24B24-BD67-406F-B45F-E2F5CBC4E7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891" y="5942871"/>
            <a:ext cx="1908349" cy="74418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86C66E3-A0CD-4D7D-B464-7A9E2A986A74}"/>
              </a:ext>
            </a:extLst>
          </p:cNvPr>
          <p:cNvSpPr/>
          <p:nvPr/>
        </p:nvSpPr>
        <p:spPr>
          <a:xfrm>
            <a:off x="6894481" y="5854005"/>
            <a:ext cx="159488" cy="1997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B896EA-A878-425C-99D3-97ACE0A36533}"/>
              </a:ext>
            </a:extLst>
          </p:cNvPr>
          <p:cNvCxnSpPr>
            <a:cxnSpLocks/>
          </p:cNvCxnSpPr>
          <p:nvPr/>
        </p:nvCxnSpPr>
        <p:spPr>
          <a:xfrm>
            <a:off x="10454632" y="3561538"/>
            <a:ext cx="0" cy="825277"/>
          </a:xfrm>
          <a:prstGeom prst="line">
            <a:avLst/>
          </a:prstGeom>
          <a:ln w="9525" cap="flat" cmpd="sng" algn="ctr">
            <a:solidFill>
              <a:srgbClr val="77777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2BFD56-68AD-4304-8480-408575A79DF6}"/>
              </a:ext>
            </a:extLst>
          </p:cNvPr>
          <p:cNvCxnSpPr>
            <a:cxnSpLocks/>
          </p:cNvCxnSpPr>
          <p:nvPr/>
        </p:nvCxnSpPr>
        <p:spPr>
          <a:xfrm>
            <a:off x="8049253" y="4470129"/>
            <a:ext cx="0" cy="825277"/>
          </a:xfrm>
          <a:prstGeom prst="line">
            <a:avLst/>
          </a:prstGeom>
          <a:ln w="9525" cap="flat" cmpd="sng" algn="ctr">
            <a:solidFill>
              <a:srgbClr val="77777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4" name="Picture 33" descr="Chart&#10;&#10;Description automatically generated">
            <a:extLst>
              <a:ext uri="{FF2B5EF4-FFF2-40B4-BE49-F238E27FC236}">
                <a16:creationId xmlns:a16="http://schemas.microsoft.com/office/drawing/2014/main" id="{60621214-7FCA-4EA0-AC48-4593C9E0FF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535" y="807624"/>
            <a:ext cx="3108336" cy="257764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53E5F86-76F8-4F15-A06B-B6536D96778E}"/>
              </a:ext>
            </a:extLst>
          </p:cNvPr>
          <p:cNvSpPr/>
          <p:nvPr/>
        </p:nvSpPr>
        <p:spPr>
          <a:xfrm>
            <a:off x="3542439" y="642516"/>
            <a:ext cx="4515357" cy="2577644"/>
          </a:xfrm>
          <a:prstGeom prst="rect">
            <a:avLst/>
          </a:prstGeom>
          <a:noFill/>
          <a:ln w="28575">
            <a:solidFill>
              <a:srgbClr val="8E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4AF93F1-7097-486C-ADB0-17B7B453EF02}"/>
              </a:ext>
            </a:extLst>
          </p:cNvPr>
          <p:cNvSpPr/>
          <p:nvPr/>
        </p:nvSpPr>
        <p:spPr>
          <a:xfrm>
            <a:off x="3542439" y="4279899"/>
            <a:ext cx="187836" cy="180749"/>
          </a:xfrm>
          <a:prstGeom prst="ellipse">
            <a:avLst/>
          </a:prstGeom>
          <a:noFill/>
          <a:ln w="38100">
            <a:solidFill>
              <a:srgbClr val="8E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1B67A4-C9E9-40D0-BC4B-8551304E60F5}"/>
              </a:ext>
            </a:extLst>
          </p:cNvPr>
          <p:cNvCxnSpPr>
            <a:cxnSpLocks/>
          </p:cNvCxnSpPr>
          <p:nvPr/>
        </p:nvCxnSpPr>
        <p:spPr>
          <a:xfrm>
            <a:off x="3634590" y="4082013"/>
            <a:ext cx="0" cy="297741"/>
          </a:xfrm>
          <a:prstGeom prst="line">
            <a:avLst/>
          </a:prstGeom>
          <a:ln w="9525" cap="flat" cmpd="sng" algn="ctr">
            <a:solidFill>
              <a:srgbClr val="777777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30">
            <a:extLst>
              <a:ext uri="{FF2B5EF4-FFF2-40B4-BE49-F238E27FC236}">
                <a16:creationId xmlns:a16="http://schemas.microsoft.com/office/drawing/2014/main" id="{200B01E9-B383-42E7-9F12-C67C05F44B58}"/>
              </a:ext>
            </a:extLst>
          </p:cNvPr>
          <p:cNvSpPr txBox="1"/>
          <p:nvPr/>
        </p:nvSpPr>
        <p:spPr>
          <a:xfrm>
            <a:off x="2907885" y="3220161"/>
            <a:ext cx="1361548" cy="30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193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</a:rPr>
              <a:t>Jan22</a:t>
            </a: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4B6CA369-A434-448F-B313-FCF0C3291EDF}"/>
              </a:ext>
            </a:extLst>
          </p:cNvPr>
          <p:cNvSpPr txBox="1"/>
          <p:nvPr/>
        </p:nvSpPr>
        <p:spPr>
          <a:xfrm>
            <a:off x="2537899" y="3492153"/>
            <a:ext cx="2192424" cy="496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8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Sector Surgeries</a:t>
            </a:r>
          </a:p>
          <a:p>
            <a:pPr marL="0" marR="0" lvl="0" indent="0" algn="ctr" defTabSz="91440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38" dirty="0">
                <a:solidFill>
                  <a:srgbClr val="777777"/>
                </a:solidFill>
              </a:rPr>
              <a:t>Pig &amp; Poultry + Ruminants</a:t>
            </a:r>
            <a:endParaRPr kumimoji="0" lang="en-US" sz="1400" b="0" i="0" u="none" strike="noStrike" kern="1200" cap="none" spc="38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50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3C3613-A983-43E1-AB55-0D8FDBD0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1"/>
            <a:ext cx="11832000" cy="541407"/>
          </a:xfrm>
        </p:spPr>
        <p:txBody>
          <a:bodyPr/>
          <a:lstStyle/>
          <a:p>
            <a:r>
              <a:rPr lang="en-US" sz="3200" dirty="0"/>
              <a:t>Helping the UK livestock industry to deliver Net Zero</a:t>
            </a:r>
            <a:endParaRPr lang="en-GB" sz="5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113567-885E-4886-A521-A3EC085CBDF0}"/>
              </a:ext>
            </a:extLst>
          </p:cNvPr>
          <p:cNvSpPr txBox="1"/>
          <p:nvPr/>
        </p:nvSpPr>
        <p:spPr>
          <a:xfrm>
            <a:off x="244686" y="3169694"/>
            <a:ext cx="6267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77777"/>
                </a:solidFill>
              </a:rPr>
              <a:t>Research </a:t>
            </a:r>
            <a:r>
              <a:rPr lang="en-US" dirty="0" err="1">
                <a:solidFill>
                  <a:srgbClr val="777777"/>
                </a:solidFill>
              </a:rPr>
              <a:t>Organisations</a:t>
            </a:r>
            <a:r>
              <a:rPr lang="en-US" dirty="0">
                <a:solidFill>
                  <a:srgbClr val="777777"/>
                </a:solidFill>
              </a:rPr>
              <a:t> that contributed to the report:</a:t>
            </a:r>
            <a:endParaRPr lang="en-GB" dirty="0">
              <a:solidFill>
                <a:srgbClr val="77777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0A762-DCFE-4BAA-B19E-1A18D3762BFB}"/>
              </a:ext>
            </a:extLst>
          </p:cNvPr>
          <p:cNvSpPr txBox="1"/>
          <p:nvPr/>
        </p:nvSpPr>
        <p:spPr>
          <a:xfrm>
            <a:off x="244686" y="4802754"/>
            <a:ext cx="6267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77777"/>
                </a:solidFill>
              </a:rPr>
              <a:t>Research </a:t>
            </a:r>
            <a:r>
              <a:rPr lang="en-US" dirty="0" err="1">
                <a:solidFill>
                  <a:srgbClr val="777777"/>
                </a:solidFill>
              </a:rPr>
              <a:t>Organisations</a:t>
            </a:r>
            <a:r>
              <a:rPr lang="en-US" dirty="0">
                <a:solidFill>
                  <a:srgbClr val="777777"/>
                </a:solidFill>
              </a:rPr>
              <a:t> that endorsed the report:</a:t>
            </a:r>
            <a:endParaRPr lang="en-GB" dirty="0">
              <a:solidFill>
                <a:srgbClr val="77777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D309EB-35A8-4F34-8686-E605D147687A}"/>
              </a:ext>
            </a:extLst>
          </p:cNvPr>
          <p:cNvSpPr txBox="1"/>
          <p:nvPr/>
        </p:nvSpPr>
        <p:spPr>
          <a:xfrm>
            <a:off x="368563" y="1044120"/>
            <a:ext cx="1145487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EC63E"/>
                </a:solidFill>
              </a:rPr>
              <a:t>Aim</a:t>
            </a:r>
            <a:r>
              <a:rPr lang="en-US" sz="2800" dirty="0">
                <a:solidFill>
                  <a:srgbClr val="777777"/>
                </a:solidFill>
              </a:rPr>
              <a:t>: Options to reduce emissions at farm level</a:t>
            </a:r>
          </a:p>
          <a:p>
            <a:endParaRPr lang="en-US" sz="2800" dirty="0">
              <a:solidFill>
                <a:srgbClr val="777777"/>
              </a:solidFill>
            </a:endParaRPr>
          </a:p>
          <a:p>
            <a:r>
              <a:rPr lang="en-US" sz="2800" b="1" dirty="0">
                <a:solidFill>
                  <a:srgbClr val="8EC63E"/>
                </a:solidFill>
              </a:rPr>
              <a:t>Scope</a:t>
            </a:r>
            <a:r>
              <a:rPr lang="en-US" sz="2800" dirty="0">
                <a:solidFill>
                  <a:srgbClr val="777777"/>
                </a:solidFill>
              </a:rPr>
              <a:t>: </a:t>
            </a:r>
            <a:r>
              <a:rPr lang="en-US" sz="2800" u="sng" dirty="0">
                <a:solidFill>
                  <a:srgbClr val="777777"/>
                </a:solidFill>
              </a:rPr>
              <a:t>Independent consortium of expert scientists </a:t>
            </a:r>
            <a:r>
              <a:rPr lang="en-US" sz="2800" dirty="0">
                <a:solidFill>
                  <a:srgbClr val="777777"/>
                </a:solidFill>
              </a:rPr>
              <a:t> provided </a:t>
            </a:r>
            <a:r>
              <a:rPr lang="en-US" sz="2800" b="1" dirty="0">
                <a:solidFill>
                  <a:srgbClr val="8EC63E"/>
                </a:solidFill>
              </a:rPr>
              <a:t>evidence</a:t>
            </a:r>
            <a:r>
              <a:rPr lang="en-US" sz="2800" dirty="0">
                <a:solidFill>
                  <a:srgbClr val="777777"/>
                </a:solidFill>
              </a:rPr>
              <a:t> to assess a range of mitigation options </a:t>
            </a:r>
            <a:endParaRPr lang="en-GB" sz="2800" dirty="0">
              <a:solidFill>
                <a:srgbClr val="777777"/>
              </a:solidFill>
            </a:endParaRPr>
          </a:p>
          <a:p>
            <a:endParaRPr lang="en-US" dirty="0">
              <a:solidFill>
                <a:srgbClr val="777777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A31DF5F-BDCE-4608-84CB-83DC9E976C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3" y="5220302"/>
            <a:ext cx="830176" cy="702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21EF2B-8A7A-41E6-ADB1-E8C8B32C39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431" y="5433078"/>
            <a:ext cx="1631877" cy="534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9D57D6-B340-4FAD-81FF-F752F23ABB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972" y="5301911"/>
            <a:ext cx="1496755" cy="665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F94366-6F43-498D-B80B-2C2A17AE1F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89" y="5433078"/>
            <a:ext cx="1586191" cy="452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C08DB3-541E-4328-8DBD-716EA26426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320" y="5439657"/>
            <a:ext cx="1390921" cy="451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EB191E-A0E4-4556-B5F5-AB5507026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308" y="5192547"/>
            <a:ext cx="1390095" cy="953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225676-76B3-4270-A1C6-587EF4BECB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56834" y="5460321"/>
            <a:ext cx="1725318" cy="353599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E25B22-95B8-4AB9-AC64-F223199980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7" y="3588059"/>
            <a:ext cx="2724591" cy="9537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4C3C19-DBEE-47D3-ADF7-4DE762C0EA9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656" y="3698308"/>
            <a:ext cx="2564329" cy="925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0A2855-8737-4AD8-9FF8-751546359E9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451" y="3690572"/>
            <a:ext cx="2564329" cy="9200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89435A-D052-4086-92DC-A54327C8D3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246" y="3560742"/>
            <a:ext cx="1557311" cy="10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946327-4FAF-4CEA-BF76-F120F5BC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600"/>
            <a:ext cx="10404000" cy="1022400"/>
          </a:xfrm>
        </p:spPr>
        <p:txBody>
          <a:bodyPr/>
          <a:lstStyle/>
          <a:p>
            <a:r>
              <a:rPr lang="en-US" sz="3200" dirty="0"/>
              <a:t>Main findings – way forward</a:t>
            </a:r>
            <a:endParaRPr lang="en-GB" sz="32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156EAC-14B2-4CA4-813F-CFFE44549C67}"/>
              </a:ext>
            </a:extLst>
          </p:cNvPr>
          <p:cNvSpPr txBox="1">
            <a:spLocks/>
          </p:cNvSpPr>
          <p:nvPr/>
        </p:nvSpPr>
        <p:spPr>
          <a:xfrm>
            <a:off x="739731" y="1274076"/>
            <a:ext cx="6431017" cy="44466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8EC63E"/>
                </a:solidFill>
              </a:rPr>
              <a:t>Focus on Efficiency</a:t>
            </a:r>
            <a:r>
              <a:rPr lang="en-US" sz="2800" dirty="0"/>
              <a:t>: Adopt mitigations that also increase profit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8EC63E"/>
                </a:solidFill>
              </a:rPr>
              <a:t>New technologies</a:t>
            </a:r>
            <a:r>
              <a:rPr lang="en-US" sz="2800" dirty="0"/>
              <a:t>: Exploit as they become available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8EC63E"/>
                </a:solidFill>
              </a:rPr>
              <a:t>Farm carbon calculators</a:t>
            </a:r>
            <a:r>
              <a:rPr lang="en-US" sz="2800" dirty="0"/>
              <a:t>: </a:t>
            </a:r>
            <a:r>
              <a:rPr lang="en-US" sz="2800" b="1" dirty="0"/>
              <a:t>Essential</a:t>
            </a:r>
            <a:r>
              <a:rPr lang="en-US" sz="2800" dirty="0"/>
              <a:t> – Define standard features &amp; reward good practice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8EC63E"/>
                </a:solidFill>
              </a:rPr>
              <a:t>Collaboration across sector</a:t>
            </a:r>
            <a:r>
              <a:rPr lang="en-US" sz="2800" dirty="0"/>
              <a:t>: Delivering change requires a collective effort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406F7-0E98-4834-A82E-21F99D2CC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5286" y="180001"/>
            <a:ext cx="2320126" cy="23201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0A579-9792-40F9-96DA-A12EFFEAF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8446" y="1715084"/>
            <a:ext cx="2880000" cy="28800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F41CF-7F33-48BA-8A02-00DA6B67B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748" y="4088117"/>
            <a:ext cx="2589882" cy="25898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45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EAE66A-F2B1-484B-93CE-D6C2860455E7}"/>
              </a:ext>
            </a:extLst>
          </p:cNvPr>
          <p:cNvSpPr/>
          <p:nvPr/>
        </p:nvSpPr>
        <p:spPr>
          <a:xfrm>
            <a:off x="124287" y="5761608"/>
            <a:ext cx="2858610" cy="10603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F639A-ED8E-4466-9550-A9BC303E1E4F}"/>
              </a:ext>
            </a:extLst>
          </p:cNvPr>
          <p:cNvSpPr/>
          <p:nvPr/>
        </p:nvSpPr>
        <p:spPr>
          <a:xfrm>
            <a:off x="0" y="1274871"/>
            <a:ext cx="12192000" cy="47416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A4C05-9258-43A3-8649-88ACAEC6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1063524"/>
            <a:ext cx="9529089" cy="1021382"/>
          </a:xfrm>
        </p:spPr>
        <p:txBody>
          <a:bodyPr/>
          <a:lstStyle/>
          <a:p>
            <a:r>
              <a:rPr lang="en-US" sz="2800" i="1" dirty="0"/>
              <a:t>System boundaries very important</a:t>
            </a:r>
            <a:endParaRPr lang="en-GB" sz="28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557DE7-3165-45DB-B4F9-797F420F1266}"/>
              </a:ext>
            </a:extLst>
          </p:cNvPr>
          <p:cNvGrpSpPr/>
          <p:nvPr/>
        </p:nvGrpSpPr>
        <p:grpSpPr>
          <a:xfrm>
            <a:off x="330766" y="1886877"/>
            <a:ext cx="11674852" cy="4214630"/>
            <a:chOff x="330766" y="1340127"/>
            <a:chExt cx="11674852" cy="42146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92DB7E-AAF3-4E9B-AE8B-8FDE7D282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766" y="1340127"/>
              <a:ext cx="11674852" cy="313361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C5B25A-8C9D-48BE-B6EB-3A98C99D095B}"/>
                </a:ext>
              </a:extLst>
            </p:cNvPr>
            <p:cNvSpPr txBox="1"/>
            <p:nvPr/>
          </p:nvSpPr>
          <p:spPr>
            <a:xfrm>
              <a:off x="2826173" y="4723760"/>
              <a:ext cx="4028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Farm or product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</a:rPr>
                <a:t>Carbon F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ootprint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2D5F419-EA59-47DB-A955-AFCC23374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255" y="2402822"/>
              <a:ext cx="0" cy="288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C57A42-C9FC-4757-997C-6637A3018B10}"/>
                </a:ext>
              </a:extLst>
            </p:cNvPr>
            <p:cNvGrpSpPr/>
            <p:nvPr/>
          </p:nvGrpSpPr>
          <p:grpSpPr>
            <a:xfrm>
              <a:off x="3149852" y="1587867"/>
              <a:ext cx="3381154" cy="830997"/>
              <a:chOff x="3077660" y="1543755"/>
              <a:chExt cx="3381154" cy="83099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C00F48-5FEF-4A6A-B60A-A1F3BB08BB1B}"/>
                  </a:ext>
                </a:extLst>
              </p:cNvPr>
              <p:cNvSpPr txBox="1"/>
              <p:nvPr/>
            </p:nvSpPr>
            <p:spPr>
              <a:xfrm>
                <a:off x="3077660" y="1543755"/>
                <a:ext cx="33811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UK National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Emission Inventory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7355740-E1F3-408F-A3BE-75647DF7F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4801" y="1965003"/>
                <a:ext cx="2761199" cy="0"/>
              </a:xfrm>
              <a:prstGeom prst="line">
                <a:avLst/>
              </a:prstGeom>
              <a:ln w="3492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137333-49CA-427E-9B6B-D671ABCC8A3B}"/>
                </a:ext>
              </a:extLst>
            </p:cNvPr>
            <p:cNvCxnSpPr>
              <a:cxnSpLocks/>
            </p:cNvCxnSpPr>
            <p:nvPr/>
          </p:nvCxnSpPr>
          <p:spPr>
            <a:xfrm>
              <a:off x="432192" y="5139258"/>
              <a:ext cx="8751916" cy="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5C675D4-8C99-4787-8C71-96AB8545D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235" y="4512361"/>
              <a:ext cx="0" cy="2880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2E43F2-6329-4D24-8CA9-13866428A402}"/>
              </a:ext>
            </a:extLst>
          </p:cNvPr>
          <p:cNvCxnSpPr>
            <a:cxnSpLocks/>
          </p:cNvCxnSpPr>
          <p:nvPr/>
        </p:nvCxnSpPr>
        <p:spPr>
          <a:xfrm>
            <a:off x="2482055" y="1783909"/>
            <a:ext cx="1656312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">
            <a:extLst>
              <a:ext uri="{FF2B5EF4-FFF2-40B4-BE49-F238E27FC236}">
                <a16:creationId xmlns:a16="http://schemas.microsoft.com/office/drawing/2014/main" id="{B41C4DB5-D04B-4FDA-8081-344C24F5E601}"/>
              </a:ext>
            </a:extLst>
          </p:cNvPr>
          <p:cNvSpPr txBox="1">
            <a:spLocks/>
          </p:cNvSpPr>
          <p:nvPr/>
        </p:nvSpPr>
        <p:spPr>
          <a:xfrm>
            <a:off x="360000" y="35621"/>
            <a:ext cx="11782202" cy="10213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Inventory Emissions </a:t>
            </a:r>
            <a:r>
              <a:rPr lang="en-GB" sz="32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Carbon Footprint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EEDB3B-758B-4486-A488-8DF743C6C04A}"/>
              </a:ext>
            </a:extLst>
          </p:cNvPr>
          <p:cNvGrpSpPr/>
          <p:nvPr/>
        </p:nvGrpSpPr>
        <p:grpSpPr>
          <a:xfrm>
            <a:off x="6069092" y="6029192"/>
            <a:ext cx="3718218" cy="578285"/>
            <a:chOff x="6069092" y="6029192"/>
            <a:chExt cx="3718218" cy="578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FA8414-23F9-47CB-A3A6-7D8FBBBF56B2}"/>
                </a:ext>
              </a:extLst>
            </p:cNvPr>
            <p:cNvSpPr txBox="1"/>
            <p:nvPr/>
          </p:nvSpPr>
          <p:spPr>
            <a:xfrm>
              <a:off x="6928700" y="6145812"/>
              <a:ext cx="28586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</a:rPr>
                <a:t>Carbon Calculators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B6ED716-0968-4292-AF32-6A86789AE08B}"/>
                </a:ext>
              </a:extLst>
            </p:cNvPr>
            <p:cNvSpPr/>
            <p:nvPr/>
          </p:nvSpPr>
          <p:spPr>
            <a:xfrm rot="1170417">
              <a:off x="6069092" y="6029192"/>
              <a:ext cx="923827" cy="233241"/>
            </a:xfrm>
            <a:prstGeom prst="rightArrow">
              <a:avLst>
                <a:gd name="adj1" fmla="val 50000"/>
                <a:gd name="adj2" fmla="val 944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4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45030-C932-4F69-A147-A295F1C96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168" y="1519216"/>
            <a:ext cx="4605462" cy="22504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34F418-48CE-47E3-99F3-79AE8901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Dairy Case Study Farm </a:t>
            </a:r>
            <a:br>
              <a:rPr lang="en-US" sz="3200" dirty="0"/>
            </a:br>
            <a:r>
              <a:rPr lang="en-US" sz="3200" dirty="0"/>
              <a:t>Spring calving, grazed grass focus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9C136-C3DC-4899-94A4-7C466CD21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999" y="3862217"/>
            <a:ext cx="4297114" cy="2161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8DD4E-FB47-4BD5-9C90-3A3F60706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" y="1504800"/>
            <a:ext cx="7226682" cy="36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7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5E7849-A384-481D-B367-C5AEE86E61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C3613-A983-43E1-AB55-0D8FDBD0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896"/>
            <a:ext cx="10404000" cy="1021382"/>
          </a:xfrm>
        </p:spPr>
        <p:txBody>
          <a:bodyPr/>
          <a:lstStyle/>
          <a:p>
            <a:r>
              <a:rPr lang="en-GB" sz="3200" dirty="0"/>
              <a:t>Where next for CIEL?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396F8-C55D-47EB-8D9E-7A08E7B158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5506" y="1428750"/>
            <a:ext cx="10878794" cy="443494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Sector briefings </a:t>
            </a:r>
          </a:p>
          <a:p>
            <a:pPr marL="1143000" lvl="1" indent="-457200"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Farming press</a:t>
            </a:r>
          </a:p>
          <a:p>
            <a:pPr marL="1143000" lvl="1" indent="-457200"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departments (Defra, DAERA, Welsh &amp; Scottish Govt) + UKRI</a:t>
            </a:r>
          </a:p>
          <a:p>
            <a:pPr marL="1143000" lvl="1" indent="-457200"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Farming Unions &amp; other interested groups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Explore &amp; accelerate Innovation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Consider proposals &amp; collaborations for project development</a:t>
            </a:r>
          </a:p>
          <a:p>
            <a:pPr algn="ctr"/>
            <a:endParaRPr lang="en-GB" sz="2800" b="1" dirty="0"/>
          </a:p>
          <a:p>
            <a:pPr algn="ctr"/>
            <a:r>
              <a:rPr lang="en-GB" sz="3600" b="1" dirty="0"/>
              <a:t>Asking Members how we can support their businesses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76845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CIEL">
      <a:dk1>
        <a:sysClr val="windowText" lastClr="000000"/>
      </a:dk1>
      <a:lt1>
        <a:sysClr val="window" lastClr="FFFFFF"/>
      </a:lt1>
      <a:dk2>
        <a:srgbClr val="44546A"/>
      </a:dk2>
      <a:lt2>
        <a:srgbClr val="CDE3F5"/>
      </a:lt2>
      <a:accent1>
        <a:srgbClr val="8CC63E"/>
      </a:accent1>
      <a:accent2>
        <a:srgbClr val="27A9E1"/>
      </a:accent2>
      <a:accent3>
        <a:srgbClr val="652C90"/>
      </a:accent3>
      <a:accent4>
        <a:srgbClr val="F7931D"/>
      </a:accent4>
      <a:accent5>
        <a:srgbClr val="D91B5B"/>
      </a:accent5>
      <a:accent6>
        <a:srgbClr val="603813"/>
      </a:accent6>
      <a:hlink>
        <a:srgbClr val="8CC63E"/>
      </a:hlink>
      <a:folHlink>
        <a:srgbClr val="80828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9FDA2FC5E8B4CB442FCF87225C9D1" ma:contentTypeVersion="12" ma:contentTypeDescription="Create a new document." ma:contentTypeScope="" ma:versionID="9cd8815390699bb5cce2099a74180d65">
  <xsd:schema xmlns:xsd="http://www.w3.org/2001/XMLSchema" xmlns:xs="http://www.w3.org/2001/XMLSchema" xmlns:p="http://schemas.microsoft.com/office/2006/metadata/properties" xmlns:ns3="14c35f4a-b663-4ae7-9934-a48fe67de188" xmlns:ns4="fc1aa371-d34a-4584-a697-e13d8421035a" targetNamespace="http://schemas.microsoft.com/office/2006/metadata/properties" ma:root="true" ma:fieldsID="afbc267c2639dfcdcc8fe5f8feab2f34" ns3:_="" ns4:_="">
    <xsd:import namespace="14c35f4a-b663-4ae7-9934-a48fe67de188"/>
    <xsd:import namespace="fc1aa371-d34a-4584-a697-e13d842103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35f4a-b663-4ae7-9934-a48fe67de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aa371-d34a-4584-a697-e13d84210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00165-A6EA-48BB-87DB-37C3B00EC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35f4a-b663-4ae7-9934-a48fe67de188"/>
    <ds:schemaRef ds:uri="fc1aa371-d34a-4584-a697-e13d84210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B2346C-1A8B-4035-A1E2-68A47DBE6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07A3C2-E669-4220-B44E-D0A2098004E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c1aa371-d34a-4584-a697-e13d8421035a"/>
    <ds:schemaRef ds:uri="http://purl.org/dc/elements/1.1/"/>
    <ds:schemaRef ds:uri="14c35f4a-b663-4ae7-9934-a48fe67de18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686</Words>
  <Application>Microsoft Office PowerPoint</Application>
  <PresentationFormat>Widescreen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4_Office Theme</vt:lpstr>
      <vt:lpstr>2_Office Theme</vt:lpstr>
      <vt:lpstr>6_Office Theme</vt:lpstr>
      <vt:lpstr>1_Office Theme</vt:lpstr>
      <vt:lpstr>PowerPoint Presentation</vt:lpstr>
      <vt:lpstr>PowerPoint Presentation</vt:lpstr>
      <vt:lpstr>PowerPoint Presentation</vt:lpstr>
      <vt:lpstr>Our collective journey to Net Zero</vt:lpstr>
      <vt:lpstr>Helping the UK livestock industry to deliver Net Zero</vt:lpstr>
      <vt:lpstr>Main findings – way forward</vt:lpstr>
      <vt:lpstr>System boundaries very important</vt:lpstr>
      <vt:lpstr>Dairy Case Study Farm  Spring calving, grazed grass focus</vt:lpstr>
      <vt:lpstr>Where next for CIEL?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Bicknell</dc:creator>
  <cp:lastModifiedBy>Phil Bicknell</cp:lastModifiedBy>
  <cp:revision>15</cp:revision>
  <dcterms:created xsi:type="dcterms:W3CDTF">2022-01-24T15:37:55Z</dcterms:created>
  <dcterms:modified xsi:type="dcterms:W3CDTF">2022-05-09T16:08:43Z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0x0101000269FDA2FC5E8B4CB442FCF87225C9D1</vt:lpwstr>
  </property>
</Properties>
</file>